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0" r:id="rId2"/>
    <p:sldId id="410" r:id="rId3"/>
    <p:sldId id="409" r:id="rId4"/>
    <p:sldId id="290" r:id="rId5"/>
    <p:sldId id="428" r:id="rId6"/>
    <p:sldId id="416" r:id="rId7"/>
    <p:sldId id="417" r:id="rId8"/>
    <p:sldId id="418" r:id="rId9"/>
    <p:sldId id="419" r:id="rId10"/>
    <p:sldId id="420" r:id="rId11"/>
    <p:sldId id="421" r:id="rId12"/>
    <p:sldId id="442" r:id="rId13"/>
    <p:sldId id="423" r:id="rId14"/>
    <p:sldId id="339" r:id="rId15"/>
    <p:sldId id="292" r:id="rId16"/>
    <p:sldId id="342" r:id="rId17"/>
    <p:sldId id="343" r:id="rId18"/>
    <p:sldId id="361" r:id="rId19"/>
    <p:sldId id="424" r:id="rId20"/>
    <p:sldId id="425" r:id="rId21"/>
    <p:sldId id="346" r:id="rId22"/>
    <p:sldId id="347" r:id="rId23"/>
    <p:sldId id="348" r:id="rId24"/>
    <p:sldId id="362" r:id="rId25"/>
    <p:sldId id="412" r:id="rId26"/>
    <p:sldId id="350" r:id="rId27"/>
    <p:sldId id="351" r:id="rId28"/>
    <p:sldId id="297" r:id="rId29"/>
    <p:sldId id="338" r:id="rId30"/>
    <p:sldId id="349" r:id="rId31"/>
    <p:sldId id="340" r:id="rId32"/>
    <p:sldId id="366" r:id="rId33"/>
    <p:sldId id="370" r:id="rId34"/>
    <p:sldId id="405" r:id="rId35"/>
    <p:sldId id="435" r:id="rId36"/>
    <p:sldId id="436" r:id="rId37"/>
    <p:sldId id="437" r:id="rId38"/>
    <p:sldId id="438" r:id="rId39"/>
    <p:sldId id="439" r:id="rId40"/>
    <p:sldId id="440" r:id="rId41"/>
    <p:sldId id="441" r:id="rId42"/>
    <p:sldId id="322" r:id="rId43"/>
    <p:sldId id="392" r:id="rId44"/>
    <p:sldId id="406" r:id="rId45"/>
    <p:sldId id="407" r:id="rId46"/>
    <p:sldId id="353" r:id="rId47"/>
    <p:sldId id="363" r:id="rId48"/>
    <p:sldId id="433" r:id="rId49"/>
    <p:sldId id="373" r:id="rId50"/>
    <p:sldId id="376" r:id="rId51"/>
    <p:sldId id="397" r:id="rId52"/>
    <p:sldId id="364" r:id="rId53"/>
    <p:sldId id="371" r:id="rId54"/>
    <p:sldId id="408" r:id="rId55"/>
    <p:sldId id="355" r:id="rId56"/>
    <p:sldId id="375" r:id="rId57"/>
    <p:sldId id="379" r:id="rId58"/>
    <p:sldId id="357" r:id="rId59"/>
    <p:sldId id="377" r:id="rId60"/>
    <p:sldId id="381" r:id="rId61"/>
    <p:sldId id="382" r:id="rId62"/>
    <p:sldId id="383" r:id="rId63"/>
    <p:sldId id="384" r:id="rId64"/>
    <p:sldId id="413" r:id="rId65"/>
    <p:sldId id="385" r:id="rId66"/>
    <p:sldId id="414" r:id="rId67"/>
    <p:sldId id="404" r:id="rId68"/>
    <p:sldId id="415" r:id="rId69"/>
    <p:sldId id="398" r:id="rId70"/>
    <p:sldId id="386" r:id="rId71"/>
    <p:sldId id="380" r:id="rId72"/>
    <p:sldId id="295" r:id="rId73"/>
    <p:sldId id="387" r:id="rId74"/>
    <p:sldId id="426" r:id="rId75"/>
    <p:sldId id="401" r:id="rId76"/>
    <p:sldId id="403" r:id="rId77"/>
    <p:sldId id="427" r:id="rId78"/>
    <p:sldId id="317" r:id="rId79"/>
    <p:sldId id="319" r:id="rId80"/>
    <p:sldId id="25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66FF66"/>
    <a:srgbClr val="FCF9C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37" autoAdjust="0"/>
    <p:restoredTop sz="91681" autoAdjust="0"/>
  </p:normalViewPr>
  <p:slideViewPr>
    <p:cSldViewPr snapToGrid="0">
      <p:cViewPr varScale="1">
        <p:scale>
          <a:sx n="63" d="100"/>
          <a:sy n="63" d="100"/>
        </p:scale>
        <p:origin x="1124" y="48"/>
      </p:cViewPr>
      <p:guideLst/>
    </p:cSldViewPr>
  </p:slideViewPr>
  <p:notesTextViewPr>
    <p:cViewPr>
      <p:scale>
        <a:sx n="3" d="2"/>
        <a:sy n="3" d="2"/>
      </p:scale>
      <p:origin x="0" y="0"/>
    </p:cViewPr>
  </p:notesTextViewPr>
  <p:sorterViewPr>
    <p:cViewPr>
      <p:scale>
        <a:sx n="100" d="100"/>
        <a:sy n="100" d="100"/>
      </p:scale>
      <p:origin x="0" y="-22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31CC-4781-43F1-B333-BD8D935B1093}"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0B615-3AEB-47A2-8E4F-C4839CC75F36}" type="slidenum">
              <a:rPr lang="en-US" smtClean="0"/>
              <a:t>‹#›</a:t>
            </a:fld>
            <a:endParaRPr lang="en-US"/>
          </a:p>
        </p:txBody>
      </p:sp>
    </p:spTree>
    <p:extLst>
      <p:ext uri="{BB962C8B-B14F-4D97-AF65-F5344CB8AC3E}">
        <p14:creationId xmlns:p14="http://schemas.microsoft.com/office/powerpoint/2010/main" val="3917712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792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3684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2443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3000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2868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598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B615-3AEB-47A2-8E4F-C4839CC75F36}" type="slidenum">
              <a:rPr lang="en-US" smtClean="0"/>
              <a:t>38</a:t>
            </a:fld>
            <a:endParaRPr lang="en-US"/>
          </a:p>
        </p:txBody>
      </p:sp>
    </p:spTree>
    <p:extLst>
      <p:ext uri="{BB962C8B-B14F-4D97-AF65-F5344CB8AC3E}">
        <p14:creationId xmlns:p14="http://schemas.microsoft.com/office/powerpoint/2010/main" val="2903023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00B615-3AEB-47A2-8E4F-C4839CC75F36}" type="slidenum">
              <a:rPr lang="en-US" smtClean="0"/>
              <a:t>55</a:t>
            </a:fld>
            <a:endParaRPr lang="en-US"/>
          </a:p>
        </p:txBody>
      </p:sp>
    </p:spTree>
    <p:extLst>
      <p:ext uri="{BB962C8B-B14F-4D97-AF65-F5344CB8AC3E}">
        <p14:creationId xmlns:p14="http://schemas.microsoft.com/office/powerpoint/2010/main" val="95202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6819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B615-3AEB-47A2-8E4F-C4839CC75F36}" type="slidenum">
              <a:rPr lang="en-US" smtClean="0"/>
              <a:t>71</a:t>
            </a:fld>
            <a:endParaRPr lang="en-US"/>
          </a:p>
        </p:txBody>
      </p:sp>
    </p:spTree>
    <p:extLst>
      <p:ext uri="{BB962C8B-B14F-4D97-AF65-F5344CB8AC3E}">
        <p14:creationId xmlns:p14="http://schemas.microsoft.com/office/powerpoint/2010/main" val="32259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4905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780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306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005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B615-3AEB-47A2-8E4F-C4839CC75F36}" type="slidenum">
              <a:rPr lang="en-US" smtClean="0"/>
              <a:t>18</a:t>
            </a:fld>
            <a:endParaRPr lang="en-US"/>
          </a:p>
        </p:txBody>
      </p:sp>
    </p:spTree>
    <p:extLst>
      <p:ext uri="{BB962C8B-B14F-4D97-AF65-F5344CB8AC3E}">
        <p14:creationId xmlns:p14="http://schemas.microsoft.com/office/powerpoint/2010/main" val="19638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6403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4953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8485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32384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42186659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1037667"/>
            <a:ext cx="6765722" cy="830997"/>
          </a:xfrm>
          <a:prstGeom prst="rect">
            <a:avLst/>
          </a:prstGeom>
          <a:noFill/>
        </p:spPr>
        <p:txBody>
          <a:bodyPr wrap="square" rtlCol="0">
            <a:spAutoFit/>
          </a:bodyPr>
          <a:lstStyle/>
          <a:p>
            <a:pPr algn="ctr"/>
            <a:r>
              <a:rPr lang="en-US" sz="2400" dirty="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dirty="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951007"/>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342056" y="1983119"/>
            <a:ext cx="1098958" cy="430887"/>
          </a:xfrm>
          <a:prstGeom prst="rect">
            <a:avLst/>
          </a:prstGeom>
          <a:noFill/>
        </p:spPr>
        <p:txBody>
          <a:bodyPr wrap="square" rtlCol="0">
            <a:spAutoFit/>
          </a:bodyPr>
          <a:lstStyle/>
          <a:p>
            <a:pPr algn="ctr"/>
            <a:r>
              <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4</a:t>
            </a:r>
          </a:p>
        </p:txBody>
      </p:sp>
      <p:pic>
        <p:nvPicPr>
          <p:cNvPr id="3" name="Picture 2">
            <a:extLst>
              <a:ext uri="{FF2B5EF4-FFF2-40B4-BE49-F238E27FC236}">
                <a16:creationId xmlns:a16="http://schemas.microsoft.com/office/drawing/2014/main" id="{0B6BFF46-EDE0-4F27-AF39-515046730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780" y="715246"/>
            <a:ext cx="9600795" cy="6787335"/>
          </a:xfrm>
          <a:prstGeom prst="rect">
            <a:avLst/>
          </a:prstGeom>
        </p:spPr>
      </p:pic>
    </p:spTree>
    <p:extLst>
      <p:ext uri="{BB962C8B-B14F-4D97-AF65-F5344CB8AC3E}">
        <p14:creationId xmlns:p14="http://schemas.microsoft.com/office/powerpoint/2010/main" val="456968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950914" y="901700"/>
            <a:ext cx="10742612" cy="5526088"/>
          </a:xfrm>
        </p:spPr>
        <p:txBody>
          <a:bodyPr>
            <a:noAutofit/>
          </a:bodyPr>
          <a:lstStyle/>
          <a:p>
            <a:pPr marL="0" indent="0">
              <a:lnSpc>
                <a:spcPct val="125000"/>
              </a:lnSpc>
              <a:spcBef>
                <a:spcPct val="0"/>
              </a:spcBef>
              <a:buNone/>
            </a:pPr>
            <a:r>
              <a:rPr lang="en-US" altLang="en-US" sz="3200" b="1" dirty="0">
                <a:solidFill>
                  <a:srgbClr val="002060"/>
                </a:solidFill>
                <a:latin typeface="Arial" panose="020B0604020202020204" pitchFamily="34" charset="0"/>
                <a:cs typeface="Arial" panose="020B0604020202020204" pitchFamily="34" charset="0"/>
              </a:rPr>
              <a:t>VIẾT</a:t>
            </a:r>
            <a:endParaRPr lang="en-US" altLang="en-US" sz="3200" dirty="0">
              <a:solidFill>
                <a:srgbClr val="002060"/>
              </a:solidFill>
              <a:latin typeface="Arial" panose="020B0604020202020204" pitchFamily="34" charset="0"/>
              <a:cs typeface="Arial" panose="020B0604020202020204" pitchFamily="34" charset="0"/>
            </a:endParaRPr>
          </a:p>
          <a:p>
            <a:pPr marL="609585" indent="-609585">
              <a:lnSpc>
                <a:spcPct val="125000"/>
              </a:lnSpc>
              <a:spcBef>
                <a:spcPct val="0"/>
              </a:spcBef>
              <a:buAutoNum type="arabicPeriod"/>
            </a:pPr>
            <a:r>
              <a:rPr lang="en-US" altLang="en-US" sz="3200" dirty="0">
                <a:solidFill>
                  <a:srgbClr val="002060"/>
                </a:solidFill>
                <a:latin typeface="Arial" panose="020B0604020202020204" pitchFamily="34" charset="0"/>
                <a:cs typeface="Arial" panose="020B0604020202020204" pitchFamily="34" charset="0"/>
              </a:rPr>
              <a:t>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kĩ</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năng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nền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tảng</a:t>
            </a:r>
            <a:r>
              <a:rPr lang="en-US" altLang="en-US" sz="3200" dirty="0">
                <a:solidFill>
                  <a:srgbClr val="002060"/>
                </a:solidFill>
                <a:latin typeface="Arial" panose="020B0604020202020204" pitchFamily="34" charset="0"/>
                <a:cs typeface="Arial" panose="020B0604020202020204" pitchFamily="34" charset="0"/>
              </a:rPr>
              <a:t> </a:t>
            </a:r>
          </a:p>
          <a:p>
            <a:pPr marL="609585" indent="-609585">
              <a:lnSpc>
                <a:spcPct val="125000"/>
              </a:lnSpc>
              <a:spcBef>
                <a:spcPct val="0"/>
              </a:spcBef>
              <a:buAutoNum type="arabicPeriod"/>
            </a:pPr>
            <a:r>
              <a:rPr lang="en-US" altLang="en-US" sz="3200" dirty="0">
                <a:solidFill>
                  <a:srgbClr val="002060"/>
                </a:solidFill>
                <a:latin typeface="Arial" panose="020B0604020202020204" pitchFamily="34" charset="0"/>
                <a:cs typeface="Arial" panose="020B0604020202020204" pitchFamily="34" charset="0"/>
              </a:rPr>
              <a:t>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VB </a:t>
            </a:r>
          </a:p>
          <a:p>
            <a:pPr marL="0" indent="0">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2.1.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kiểu</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tự</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sự</a:t>
            </a:r>
            <a:endParaRPr lang="en-US" altLang="en-US" sz="3200" dirty="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2.2.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kiểu</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miêu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tả</a:t>
            </a:r>
            <a:endParaRPr lang="en-US" altLang="en-US" sz="3200" dirty="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2.3.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kiểu</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biểu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cảm</a:t>
            </a:r>
            <a:endParaRPr lang="en-US" altLang="en-US" sz="3200" dirty="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2.4.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kiểu</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nghị</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luận</a:t>
            </a:r>
            <a:endParaRPr lang="en-US" altLang="en-US" sz="3200" dirty="0">
              <a:solidFill>
                <a:srgbClr val="002060"/>
              </a:solidFill>
              <a:latin typeface="Arial" panose="020B0604020202020204" pitchFamily="34" charset="0"/>
              <a:cs typeface="Arial" panose="020B0604020202020204" pitchFamily="34" charset="0"/>
            </a:endParaRPr>
          </a:p>
          <a:p>
            <a:pPr marL="0" indent="0">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2.5.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thông</a:t>
            </a:r>
            <a:r>
              <a:rPr lang="en-US" altLang="en-US" sz="3200" dirty="0">
                <a:solidFill>
                  <a:srgbClr val="002060"/>
                </a:solidFill>
                <a:latin typeface="Arial" panose="020B0604020202020204" pitchFamily="34" charset="0"/>
                <a:cs typeface="Arial" panose="020B0604020202020204" pitchFamily="34" charset="0"/>
              </a:rPr>
              <a:t> tin</a:t>
            </a:r>
            <a:endParaRPr lang="en-US"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2325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1117601" y="1066800"/>
            <a:ext cx="9956800" cy="4622800"/>
          </a:xfrm>
        </p:spPr>
        <p:txBody>
          <a:bodyPr>
            <a:noAutofit/>
          </a:bodyPr>
          <a:lstStyle/>
          <a:p>
            <a:pPr marL="0" indent="0" algn="just">
              <a:lnSpc>
                <a:spcPct val="125000"/>
              </a:lnSpc>
              <a:spcBef>
                <a:spcPct val="0"/>
              </a:spcBef>
              <a:buNone/>
            </a:pPr>
            <a:r>
              <a:rPr lang="en-US" altLang="en-US" sz="3200" b="1" dirty="0">
                <a:solidFill>
                  <a:srgbClr val="002060"/>
                </a:solidFill>
                <a:latin typeface="Arial" panose="020B0604020202020204" pitchFamily="34" charset="0"/>
                <a:cs typeface="Arial" panose="020B0604020202020204" pitchFamily="34" charset="0"/>
              </a:rPr>
              <a:t>NÓI VÀ NGHE</a:t>
            </a:r>
            <a:endParaRPr lang="en-US" altLang="en-US" sz="32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1.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nói</a:t>
            </a:r>
            <a:endParaRPr lang="en-US" altLang="en-US" sz="32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2.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nghe</a:t>
            </a:r>
            <a:endParaRPr lang="en-US" altLang="en-US" sz="32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3. YCCĐ </a:t>
            </a:r>
            <a:r>
              <a:rPr lang="en-US" altLang="en-US" sz="3200" dirty="0" err="1">
                <a:solidFill>
                  <a:srgbClr val="002060"/>
                </a:solidFill>
                <a:latin typeface="Arial" panose="020B0604020202020204" pitchFamily="34" charset="0"/>
                <a:cs typeface="Arial" panose="020B0604020202020204" pitchFamily="34" charset="0"/>
              </a:rPr>
              <a:t>về</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hoạt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động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có</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tính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chủ</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yếu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dưới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thức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thảo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luận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luận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tranh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biện</a:t>
            </a:r>
            <a:r>
              <a:rPr lang="en-US" alt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ct val="0"/>
              </a:spcBef>
              <a:buNone/>
            </a:pPr>
            <a:r>
              <a:rPr lang="en-US" altLang="en-US" sz="3200" dirty="0">
                <a:solidFill>
                  <a:srgbClr val="002060"/>
                </a:solidFill>
                <a:latin typeface="Arial" panose="020B0604020202020204" pitchFamily="34" charset="0"/>
                <a:cs typeface="Arial" panose="020B0604020202020204" pitchFamily="34" charset="0"/>
              </a:rPr>
              <a:t> </a:t>
            </a:r>
            <a:endParaRPr lang="en-US"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8989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711201" y="1111253"/>
            <a:ext cx="10747376" cy="5141913"/>
          </a:xfrm>
        </p:spPr>
        <p:txBody>
          <a:bodyPr>
            <a:normAutofit/>
          </a:bodyPr>
          <a:lstStyle/>
          <a:p>
            <a:pPr marL="0" indent="0" algn="just">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Đảm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bảo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sự</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nối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chặt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chẽ</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giữa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với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khoa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giữa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thành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tố</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trong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trong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khoa</a:t>
            </a:r>
            <a:r>
              <a:rPr lang="en-US" altLang="en-US" sz="3200" dirty="0">
                <a:solidFill>
                  <a:srgbClr val="002060"/>
                </a:solidFill>
                <a:latin typeface="Arial" panose="020B0604020202020204" pitchFamily="34" charset="0"/>
                <a:cs typeface="Arial" panose="020B0604020202020204" pitchFamily="34" charset="0"/>
              </a:rPr>
              <a:t>:</a:t>
            </a:r>
            <a:endParaRPr lang="en-US" altLang="en-US" sz="3200" b="1" dirty="0">
              <a:solidFill>
                <a:srgbClr val="000000"/>
              </a:solidFill>
              <a:latin typeface="Arial" panose="020B0604020202020204" pitchFamily="34" charset="0"/>
              <a:cs typeface="Arial" panose="020B0604020202020204" pitchFamily="34" charset="0"/>
            </a:endParaRPr>
          </a:p>
          <a:p>
            <a:pPr marL="0" indent="0">
              <a:lnSpc>
                <a:spcPct val="125000"/>
              </a:lnSpc>
              <a:spcBef>
                <a:spcPts val="800"/>
              </a:spcBef>
              <a:spcAft>
                <a:spcPts val="800"/>
              </a:spcAft>
              <a:buNone/>
            </a:pPr>
            <a:r>
              <a:rPr lang="en-US" altLang="en-US" sz="3200" b="1" dirty="0">
                <a:solidFill>
                  <a:srgbClr val="000000"/>
                </a:solidFill>
                <a:latin typeface="Arial" panose="020B0604020202020204" pitchFamily="34" charset="0"/>
                <a:cs typeface="Arial" panose="020B0604020202020204" pitchFamily="34" charset="0"/>
              </a:rPr>
              <a:t>   </a:t>
            </a:r>
            <a:r>
              <a:rPr lang="en-US" altLang="en-US" sz="3200" dirty="0">
                <a:solidFill>
                  <a:srgbClr val="002060"/>
                </a:solidFill>
                <a:latin typeface="Arial" panose="020B0604020202020204" pitchFamily="34" charset="0"/>
                <a:cs typeface="Arial" panose="020B0604020202020204" pitchFamily="34" charset="0"/>
              </a:rPr>
              <a:t>– CT </a:t>
            </a:r>
            <a:r>
              <a:rPr lang="en-US" altLang="en-US" sz="3200" dirty="0" err="1">
                <a:solidFill>
                  <a:srgbClr val="002060"/>
                </a:solidFill>
                <a:latin typeface="Arial" panose="020B0604020202020204" pitchFamily="34" charset="0"/>
                <a:cs typeface="Arial" panose="020B0604020202020204" pitchFamily="34" charset="0"/>
              </a:rPr>
              <a:t>tổng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 CT </a:t>
            </a:r>
            <a:r>
              <a:rPr lang="en-US" altLang="en-US" sz="3200" dirty="0" err="1">
                <a:solidFill>
                  <a:srgbClr val="002060"/>
                </a:solidFill>
                <a:latin typeface="Arial" panose="020B0604020202020204" pitchFamily="34" charset="0"/>
                <a:cs typeface="Arial" panose="020B0604020202020204" pitchFamily="34" charset="0"/>
              </a:rPr>
              <a:t>môn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nSpc>
                <a:spcPct val="125000"/>
              </a:lnSpc>
              <a:spcBef>
                <a:spcPts val="800"/>
              </a:spcBef>
              <a:spcAft>
                <a:spcPts val="800"/>
              </a:spcAft>
              <a:buNone/>
            </a:pPr>
            <a:r>
              <a:rPr lang="en-US" altLang="en-US" sz="3200" dirty="0">
                <a:solidFill>
                  <a:srgbClr val="002060"/>
                </a:solidFill>
                <a:latin typeface="Arial" panose="020B0604020202020204" pitchFamily="34" charset="0"/>
                <a:cs typeface="Arial" panose="020B0604020202020204" pitchFamily="34" charset="0"/>
              </a:rPr>
              <a:t>   – SGK: </a:t>
            </a:r>
            <a:r>
              <a:rPr lang="en-US" altLang="en-US" sz="3200" dirty="0" err="1">
                <a:solidFill>
                  <a:srgbClr val="002060"/>
                </a:solidFill>
                <a:latin typeface="Arial" panose="020B0604020202020204" pitchFamily="34" charset="0"/>
                <a:cs typeface="Arial" panose="020B0604020202020204" pitchFamily="34" charset="0"/>
              </a:rPr>
              <a:t>Mục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tiêu</a:t>
            </a:r>
            <a:r>
              <a:rPr lang="en-US" altLang="en-US" sz="3200" dirty="0">
                <a:solidFill>
                  <a:srgbClr val="002060"/>
                </a:solidFill>
                <a:latin typeface="Arial" panose="020B0604020202020204" pitchFamily="34" charset="0"/>
                <a:cs typeface="Arial" panose="020B0604020202020204" pitchFamily="34" charset="0"/>
              </a:rPr>
              <a:t> – </a:t>
            </a:r>
            <a:r>
              <a:rPr lang="en-US" altLang="en-US" sz="3200" dirty="0" err="1">
                <a:solidFill>
                  <a:srgbClr val="002060"/>
                </a:solidFill>
                <a:latin typeface="Arial" panose="020B0604020202020204" pitchFamily="34" charset="0"/>
                <a:cs typeface="Arial" panose="020B0604020202020204" pitchFamily="34" charset="0"/>
              </a:rPr>
              <a:t>Nội</a:t>
            </a:r>
            <a:r>
              <a:rPr lang="en-US" altLang="en-US" sz="3200" dirty="0">
                <a:solidFill>
                  <a:srgbClr val="002060"/>
                </a:solidFill>
                <a:latin typeface="Arial" panose="020B0604020202020204" pitchFamily="34" charset="0"/>
                <a:cs typeface="Arial" panose="020B0604020202020204" pitchFamily="34" charset="0"/>
              </a:rPr>
              <a:t> dung GD – PP GD &amp; ĐG </a:t>
            </a:r>
          </a:p>
          <a:p>
            <a:pPr marL="0" indent="0" algn="ctr">
              <a:lnSpc>
                <a:spcPct val="110000"/>
              </a:lnSpc>
              <a:spcBef>
                <a:spcPts val="200"/>
              </a:spcBef>
              <a:spcAft>
                <a:spcPts val="200"/>
              </a:spcAft>
              <a:buNone/>
            </a:pPr>
            <a:endParaRPr lang="en-US" altLang="en-US" sz="3200" dirty="0">
              <a:solidFill>
                <a:srgbClr val="002060"/>
              </a:solidFill>
              <a:latin typeface="Arial (Body)"/>
              <a:cs typeface="Times New Roman" panose="02020603050405020304" pitchFamily="18" charset="0"/>
            </a:endParaRPr>
          </a:p>
        </p:txBody>
      </p:sp>
    </p:spTree>
    <p:extLst>
      <p:ext uri="{BB962C8B-B14F-4D97-AF65-F5344CB8AC3E}">
        <p14:creationId xmlns:p14="http://schemas.microsoft.com/office/powerpoint/2010/main" val="39605290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33693"/>
            <a:ext cx="12198284" cy="6858000"/>
          </a:xfrm>
          <a:prstGeom prst="rect">
            <a:avLst/>
          </a:prstGeom>
        </p:spPr>
      </p:pic>
      <p:sp>
        <p:nvSpPr>
          <p:cNvPr id="8" name="AutoShape 5"/>
          <p:cNvSpPr>
            <a:spLocks noChangeArrowheads="1"/>
          </p:cNvSpPr>
          <p:nvPr/>
        </p:nvSpPr>
        <p:spPr bwMode="gray">
          <a:xfrm>
            <a:off x="1778769" y="1211909"/>
            <a:ext cx="9041631" cy="13770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sp>
        <p:nvSpPr>
          <p:cNvPr id="19" name="Rectangle 18"/>
          <p:cNvSpPr/>
          <p:nvPr/>
        </p:nvSpPr>
        <p:spPr>
          <a:xfrm>
            <a:off x="2113281" y="1608033"/>
            <a:ext cx="8422640" cy="584775"/>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GIỚI THIỆU CHUNG VỀ SGK </a:t>
            </a:r>
            <a:r>
              <a:rPr lang="en-US" sz="3200" b="1" i="1" dirty="0">
                <a:solidFill>
                  <a:srgbClr val="002060"/>
                </a:solidFill>
                <a:latin typeface="Arial" panose="020B0604020202020204" pitchFamily="34" charset="0"/>
                <a:cs typeface="Arial" panose="020B0604020202020204" pitchFamily="34" charset="0"/>
              </a:rPr>
              <a:t>TIẾNG VIỆT 4</a:t>
            </a:r>
          </a:p>
        </p:txBody>
      </p:sp>
      <p:sp>
        <p:nvSpPr>
          <p:cNvPr id="20" name="Rectangle 19"/>
          <p:cNvSpPr/>
          <p:nvPr/>
        </p:nvSpPr>
        <p:spPr>
          <a:xfrm>
            <a:off x="1797453" y="2962944"/>
            <a:ext cx="8397038" cy="1661993"/>
          </a:xfrm>
          <a:prstGeom prst="rect">
            <a:avLst/>
          </a:prstGeom>
        </p:spPr>
        <p:txBody>
          <a:bodyPr wrap="square">
            <a:spAutoFit/>
          </a:bodyPr>
          <a:lstStyle/>
          <a:p>
            <a:pPr>
              <a:lnSpc>
                <a:spcPct val="150000"/>
              </a:lnSpc>
            </a:pPr>
            <a:r>
              <a:rPr lang="en-US" sz="3600" dirty="0">
                <a:solidFill>
                  <a:srgbClr val="002060"/>
                </a:solidFill>
                <a:latin typeface="Arial" panose="020B0604020202020204" pitchFamily="34" charset="0"/>
                <a:cs typeface="Arial" panose="020B0604020202020204" pitchFamily="34" charset="0"/>
              </a:rPr>
              <a:t>•</a:t>
            </a:r>
            <a:r>
              <a:rPr lang="vi-VN" sz="3600" b="1"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Quan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điểm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soạn</a:t>
            </a:r>
            <a:endParaRPr lang="en-US" sz="3200" dirty="0">
              <a:solidFill>
                <a:srgbClr val="002060"/>
              </a:solidFill>
              <a:latin typeface="Arial" panose="020B0604020202020204" pitchFamily="34" charset="0"/>
              <a:cs typeface="Arial" panose="020B0604020202020204" pitchFamily="34" charset="0"/>
            </a:endParaRPr>
          </a:p>
          <a:p>
            <a:pPr>
              <a:lnSpc>
                <a:spcPct val="150000"/>
              </a:lnSpc>
            </a:pPr>
            <a:r>
              <a:rPr lang="en-US" sz="3200" dirty="0">
                <a:solidFill>
                  <a:srgbClr val="002060"/>
                </a:solidFill>
                <a:latin typeface="Arial" panose="020B0604020202020204" pitchFamily="34" charset="0"/>
                <a:cs typeface="Arial" panose="020B0604020202020204" pitchFamily="34" charset="0"/>
              </a:rPr>
              <a:t>•</a:t>
            </a:r>
            <a:r>
              <a:rPr lang="vi-VN"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Cấu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trúc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sách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cấu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trúc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bài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học</a:t>
            </a:r>
            <a:endParaRPr lang="en-US" sz="3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03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693"/>
            <a:ext cx="12198284" cy="6858000"/>
          </a:xfrm>
          <a:prstGeom prst="rect">
            <a:avLst/>
          </a:prstGeom>
        </p:spPr>
      </p:pic>
      <p:sp>
        <p:nvSpPr>
          <p:cNvPr id="7" name="Rectangle 6">
            <a:extLst>
              <a:ext uri="{FF2B5EF4-FFF2-40B4-BE49-F238E27FC236}">
                <a16:creationId xmlns:a16="http://schemas.microsoft.com/office/drawing/2014/main" id="{EA49D641-3AC4-8048-BCB8-25EF8C67D9C4}"/>
              </a:ext>
            </a:extLst>
          </p:cNvPr>
          <p:cNvSpPr/>
          <p:nvPr/>
        </p:nvSpPr>
        <p:spPr>
          <a:xfrm>
            <a:off x="2938360" y="1807029"/>
            <a:ext cx="8561214" cy="4213141"/>
          </a:xfrm>
          <a:prstGeom prst="rect">
            <a:avLst/>
          </a:prstGeom>
        </p:spPr>
        <p:txBody>
          <a:bodyPr wrap="square">
            <a:spAutoFit/>
          </a:bodyPr>
          <a:lstStyle/>
          <a:p>
            <a:pPr algn="just">
              <a:lnSpc>
                <a:spcPct val="125000"/>
              </a:lnSpc>
            </a:pPr>
            <a:r>
              <a:rPr lang="vi-VN" sz="2400" b="1" dirty="0">
                <a:solidFill>
                  <a:srgbClr val="002060"/>
                </a:solidFill>
                <a:cs typeface="Arial" panose="020B0604020202020204" pitchFamily="34" charset="0"/>
              </a:rPr>
              <a:t>1</a:t>
            </a:r>
            <a:r>
              <a:rPr lang="vi-VN" sz="2400" dirty="0">
                <a:solidFill>
                  <a:srgbClr val="002060"/>
                </a:solidFill>
                <a:cs typeface="Arial" panose="020B0604020202020204" pitchFamily="34" charset="0"/>
              </a:rPr>
              <a:t>. Sách được biên soạn theo </a:t>
            </a:r>
            <a:r>
              <a:rPr lang="vi-VN" sz="2400" b="1" i="1" dirty="0">
                <a:solidFill>
                  <a:srgbClr val="002060"/>
                </a:solidFill>
                <a:cs typeface="Arial" panose="020B0604020202020204" pitchFamily="34" charset="0"/>
              </a:rPr>
              <a:t>mô hình SGK dạy tiếng hiện đại</a:t>
            </a:r>
            <a:r>
              <a:rPr lang="vi-VN" sz="2400" dirty="0">
                <a:solidFill>
                  <a:srgbClr val="002060"/>
                </a:solidFill>
                <a:cs typeface="Arial" panose="020B0604020202020204" pitchFamily="34" charset="0"/>
              </a:rPr>
              <a:t> và tiếp thu hợp lí kinh nghiệm biên soạn SGK Tiếng Việt lâu nay.</a:t>
            </a:r>
          </a:p>
          <a:p>
            <a:pPr algn="just">
              <a:lnSpc>
                <a:spcPct val="125000"/>
              </a:lnSpc>
            </a:pPr>
            <a:r>
              <a:rPr lang="vi-VN" sz="2400" b="1" dirty="0">
                <a:solidFill>
                  <a:srgbClr val="002060"/>
                </a:solidFill>
                <a:cs typeface="Arial" panose="020B0604020202020204" pitchFamily="34" charset="0"/>
              </a:rPr>
              <a:t>2</a:t>
            </a:r>
            <a:r>
              <a:rPr lang="vi-VN" sz="2400" dirty="0">
                <a:solidFill>
                  <a:srgbClr val="002060"/>
                </a:solidFill>
                <a:cs typeface="Arial" panose="020B0604020202020204" pitchFamily="34" charset="0"/>
              </a:rPr>
              <a:t>. </a:t>
            </a:r>
            <a:r>
              <a:rPr lang="vi-VN" sz="2400" b="1" i="1" dirty="0">
                <a:solidFill>
                  <a:srgbClr val="002060"/>
                </a:solidFill>
                <a:cs typeface="Arial" panose="020B0604020202020204" pitchFamily="34" charset="0"/>
              </a:rPr>
              <a:t>Các nội dung dạy học kết nối với nhau theo chủ điểm</a:t>
            </a:r>
            <a:r>
              <a:rPr lang="vi-VN" sz="2400" dirty="0">
                <a:solidFill>
                  <a:srgbClr val="002060"/>
                </a:solidFill>
                <a:cs typeface="Arial" panose="020B0604020202020204" pitchFamily="34" charset="0"/>
              </a:rPr>
              <a:t>, đảm </a:t>
            </a:r>
            <a:r>
              <a:rPr lang="en-US" sz="2400" dirty="0" err="1">
                <a:solidFill>
                  <a:srgbClr val="002060"/>
                </a:solidFill>
                <a:cs typeface="Arial" panose="020B0604020202020204" pitchFamily="34" charset="0"/>
              </a:rPr>
              <a:t>bảo</a:t>
            </a:r>
            <a:r>
              <a:rPr lang="en-US" sz="2400" dirty="0">
                <a:solidFill>
                  <a:srgbClr val="002060"/>
                </a:solidFill>
                <a:cs typeface="Arial" panose="020B0604020202020204" pitchFamily="34" charset="0"/>
              </a:rPr>
              <a:t> </a:t>
            </a:r>
            <a:r>
              <a:rPr lang="vi-VN" sz="2400" dirty="0">
                <a:solidFill>
                  <a:srgbClr val="002060"/>
                </a:solidFill>
                <a:cs typeface="Arial" panose="020B0604020202020204" pitchFamily="34" charset="0"/>
              </a:rPr>
              <a:t>sự tích hợp giữa nội dung </a:t>
            </a:r>
            <a:r>
              <a:rPr lang="en-US" sz="2400" dirty="0">
                <a:solidFill>
                  <a:srgbClr val="002060"/>
                </a:solidFill>
                <a:cs typeface="Arial" panose="020B0604020202020204" pitchFamily="34" charset="0"/>
              </a:rPr>
              <a:t>VB</a:t>
            </a:r>
            <a:r>
              <a:rPr lang="vi-VN" sz="2400" dirty="0">
                <a:solidFill>
                  <a:srgbClr val="002060"/>
                </a:solidFill>
                <a:cs typeface="Arial" panose="020B0604020202020204" pitchFamily="34" charset="0"/>
              </a:rPr>
              <a:t> đọc với hoạt động viết, nói và nghe.</a:t>
            </a:r>
          </a:p>
          <a:p>
            <a:pPr algn="just">
              <a:lnSpc>
                <a:spcPct val="125000"/>
              </a:lnSpc>
            </a:pPr>
            <a:r>
              <a:rPr lang="vi-VN" sz="2400" b="1" dirty="0">
                <a:solidFill>
                  <a:srgbClr val="002060"/>
                </a:solidFill>
                <a:cs typeface="Arial" panose="020B0604020202020204" pitchFamily="34" charset="0"/>
              </a:rPr>
              <a:t>3</a:t>
            </a:r>
            <a:r>
              <a:rPr lang="vi-VN" sz="2400"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Chú</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trọng</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dạy</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kiến</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thức</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tiếng</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Việt</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theo</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quan</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điểm</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chức</a:t>
            </a:r>
            <a:r>
              <a:rPr lang="en-US" sz="2400" b="1" i="1" dirty="0">
                <a:solidFill>
                  <a:srgbClr val="002060"/>
                </a:solidFill>
                <a:cs typeface="Arial" panose="020B0604020202020204" pitchFamily="34" charset="0"/>
              </a:rPr>
              <a:t> </a:t>
            </a:r>
            <a:r>
              <a:rPr lang="en-US" sz="2400" b="1" i="1" dirty="0" err="1">
                <a:solidFill>
                  <a:srgbClr val="002060"/>
                </a:solidFill>
                <a:cs typeface="Arial" panose="020B0604020202020204" pitchFamily="34" charset="0"/>
              </a:rPr>
              <a:t>năng</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không</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khai</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thác</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sâu</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đặc</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điểm</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cấu</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trúc</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của</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các</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đơn</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vị</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ngôn</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ngữ</a:t>
            </a:r>
            <a:r>
              <a:rPr lang="en-US" sz="2400" dirty="0">
                <a:solidFill>
                  <a:srgbClr val="002060"/>
                </a:solidFill>
                <a:cs typeface="Arial" panose="020B0604020202020204" pitchFamily="34" charset="0"/>
              </a:rPr>
              <a:t>, HS  </a:t>
            </a:r>
            <a:r>
              <a:rPr lang="en-US" sz="2400" dirty="0" err="1">
                <a:solidFill>
                  <a:srgbClr val="002060"/>
                </a:solidFill>
                <a:cs typeface="Arial" panose="020B0604020202020204" pitchFamily="34" charset="0"/>
              </a:rPr>
              <a:t>không</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phải</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ghi</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nhớ</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các</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khái</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niệm</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nặng</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tính</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lí</a:t>
            </a:r>
            <a:r>
              <a:rPr lang="en-US" sz="2400" dirty="0">
                <a:solidFill>
                  <a:srgbClr val="002060"/>
                </a:solidFill>
                <a:cs typeface="Arial" panose="020B0604020202020204" pitchFamily="34" charset="0"/>
              </a:rPr>
              <a:t> </a:t>
            </a:r>
            <a:r>
              <a:rPr lang="en-US" sz="2400" dirty="0" err="1">
                <a:solidFill>
                  <a:srgbClr val="002060"/>
                </a:solidFill>
                <a:cs typeface="Arial" panose="020B0604020202020204" pitchFamily="34" charset="0"/>
              </a:rPr>
              <a:t>thuyết</a:t>
            </a:r>
            <a:r>
              <a:rPr lang="en-US" sz="2400" dirty="0">
                <a:solidFill>
                  <a:srgbClr val="002060"/>
                </a:solidFill>
                <a:cs typeface="Arial" panose="020B0604020202020204" pitchFamily="34" charset="0"/>
              </a:rPr>
              <a:t>.</a:t>
            </a:r>
            <a:endParaRPr lang="en-US" sz="2400" dirty="0">
              <a:solidFill>
                <a:srgbClr val="002060"/>
              </a:solidFill>
            </a:endParaRPr>
          </a:p>
        </p:txBody>
      </p:sp>
      <p:pic>
        <p:nvPicPr>
          <p:cNvPr id="10" name="Picture 2" descr="Premium Vector | Cute happy kid girl read under the tree">
            <a:extLst>
              <a:ext uri="{FF2B5EF4-FFF2-40B4-BE49-F238E27FC236}">
                <a16:creationId xmlns:a16="http://schemas.microsoft.com/office/drawing/2014/main" id="{DFC906CB-CDFE-7A45-AD26-8F40FE5231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11240" y="1807029"/>
            <a:ext cx="3149600" cy="50846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AF01340-F67E-CA4F-BDE7-4ACF361A2A17}"/>
              </a:ext>
            </a:extLst>
          </p:cNvPr>
          <p:cNvSpPr txBox="1"/>
          <p:nvPr/>
        </p:nvSpPr>
        <p:spPr>
          <a:xfrm>
            <a:off x="3234311" y="740224"/>
            <a:ext cx="7969312" cy="707886"/>
          </a:xfrm>
          <a:prstGeom prst="rect">
            <a:avLst/>
          </a:prstGeom>
          <a:noFill/>
        </p:spPr>
        <p:txBody>
          <a:bodyPr wrap="square" rtlCol="0">
            <a:spAutoFit/>
          </a:bodyPr>
          <a:lstStyle/>
          <a:p>
            <a:pPr algn="just">
              <a:lnSpc>
                <a:spcPct val="125000"/>
              </a:lnSpc>
              <a:spcBef>
                <a:spcPts val="667"/>
              </a:spcBef>
            </a:pPr>
            <a:r>
              <a:rPr lang="en-US"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vi-V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3200" b="1" dirty="0">
                <a:solidFill>
                  <a:srgbClr val="FF0000"/>
                </a:solidFill>
                <a:latin typeface="Arial" panose="020B0604020202020204" pitchFamily="34" charset="0"/>
                <a:ea typeface="Cambria" panose="02040503050406030204" pitchFamily="18" charset="0"/>
                <a:cs typeface="Arial" panose="020B0604020202020204" pitchFamily="34" charset="0"/>
              </a:rPr>
              <a:t>I.</a:t>
            </a:r>
            <a:r>
              <a:rPr lang="vi-VN" sz="3200"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3200" b="1" dirty="0">
                <a:solidFill>
                  <a:srgbClr val="FF0000"/>
                </a:solidFill>
                <a:latin typeface="Arial" panose="020B0604020202020204" pitchFamily="34" charset="0"/>
                <a:ea typeface="Cambria" panose="02040503050406030204" pitchFamily="18" charset="0"/>
                <a:cs typeface="Arial" panose="020B0604020202020204" pitchFamily="34" charset="0"/>
              </a:rPr>
              <a:t>Q</a:t>
            </a:r>
            <a:r>
              <a:rPr lang="vi-VN" sz="3200" b="1" dirty="0">
                <a:solidFill>
                  <a:srgbClr val="FF0000"/>
                </a:solidFill>
                <a:latin typeface="Arial" panose="020B0604020202020204" pitchFamily="34" charset="0"/>
                <a:ea typeface="Cambria" panose="02040503050406030204" pitchFamily="18" charset="0"/>
                <a:cs typeface="Arial" panose="020B0604020202020204" pitchFamily="34" charset="0"/>
              </a:rPr>
              <a:t>UAN ĐIỂM BIÊN SOẠN</a:t>
            </a:r>
            <a:r>
              <a:rPr lang="en-US"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rPr>
              <a:t> </a:t>
            </a:r>
            <a:endParaRPr lang="vi-VN" sz="2667" b="1" dirty="0">
              <a:solidFill>
                <a:schemeClr val="tx1">
                  <a:lumMod val="50000"/>
                </a:scheme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5736818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02" y="-5563"/>
            <a:ext cx="12198284" cy="6858000"/>
          </a:xfrm>
          <a:prstGeom prst="rect">
            <a:avLst/>
          </a:prstGeom>
        </p:spPr>
      </p:pic>
      <p:sp>
        <p:nvSpPr>
          <p:cNvPr id="18" name="Rectangle 17"/>
          <p:cNvSpPr/>
          <p:nvPr/>
        </p:nvSpPr>
        <p:spPr>
          <a:xfrm>
            <a:off x="3679963" y="2707724"/>
            <a:ext cx="8578536" cy="830997"/>
          </a:xfrm>
          <a:prstGeom prst="rect">
            <a:avLst/>
          </a:prstGeom>
        </p:spPr>
        <p:txBody>
          <a:bodyPr wrap="square">
            <a:spAutoFit/>
          </a:bodyPr>
          <a:lstStyle/>
          <a:p>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T</a:t>
            </a:r>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ổ chức theo các hoạt động đọc, viết, nói và nghe và luyện tập về từ và câu.</a:t>
            </a:r>
            <a:endParaRPr lang="en-US" sz="2400" dirty="0">
              <a:solidFill>
                <a:srgbClr val="002060"/>
              </a:solidFill>
              <a:latin typeface="Arial" panose="020B0604020202020204" pitchFamily="34" charset="0"/>
              <a:cs typeface="Arial" panose="020B0604020202020204" pitchFamily="34" charset="0"/>
            </a:endParaRPr>
          </a:p>
        </p:txBody>
      </p:sp>
      <p:sp>
        <p:nvSpPr>
          <p:cNvPr id="20" name="Rectangle 19"/>
          <p:cNvSpPr/>
          <p:nvPr/>
        </p:nvSpPr>
        <p:spPr>
          <a:xfrm>
            <a:off x="1554493" y="919737"/>
            <a:ext cx="8712629" cy="830997"/>
          </a:xfrm>
          <a:prstGeom prst="rect">
            <a:avLst/>
          </a:prstGeom>
        </p:spPr>
        <p:txBody>
          <a:bodyPr wrap="square">
            <a:spAutoFit/>
          </a:bodyPr>
          <a:lstStyle/>
          <a:p>
            <a:pPr algn="just"/>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Mô</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SGK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dạy</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tiếng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hiện</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đại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chú</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trọng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kĩ</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ngôn</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ngữ</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người</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grpSp>
        <p:nvGrpSpPr>
          <p:cNvPr id="21" name="Group 20"/>
          <p:cNvGrpSpPr/>
          <p:nvPr/>
        </p:nvGrpSpPr>
        <p:grpSpPr>
          <a:xfrm>
            <a:off x="871992" y="972301"/>
            <a:ext cx="682501" cy="561209"/>
            <a:chOff x="1685471" y="1323653"/>
            <a:chExt cx="337796" cy="304800"/>
          </a:xfrm>
        </p:grpSpPr>
        <p:sp>
          <p:nvSpPr>
            <p:cNvPr id="22" name="Snip Diagonal Corner Rectangle 21"/>
            <p:cNvSpPr/>
            <p:nvPr/>
          </p:nvSpPr>
          <p:spPr>
            <a:xfrm>
              <a:off x="1685471" y="1323653"/>
              <a:ext cx="295728" cy="3048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1</a:t>
              </a:r>
            </a:p>
          </p:txBody>
        </p:sp>
        <p:sp>
          <p:nvSpPr>
            <p:cNvPr id="23" name="Rectangle 22"/>
            <p:cNvSpPr/>
            <p:nvPr/>
          </p:nvSpPr>
          <p:spPr>
            <a:xfrm>
              <a:off x="1732803" y="1335152"/>
              <a:ext cx="290464" cy="250736"/>
            </a:xfrm>
            <a:prstGeom prst="rect">
              <a:avLst/>
            </a:prstGeom>
          </p:spPr>
          <p:txBody>
            <a:bodyPr wrap="square">
              <a:spAutoFit/>
            </a:bodyPr>
            <a:lstStyle/>
            <a:p>
              <a:endParaRPr lang="en-US" sz="2400" dirty="0">
                <a:solidFill>
                  <a:schemeClr val="bg1"/>
                </a:solidFill>
                <a:latin typeface="Arial" panose="020B0604020202020204" pitchFamily="34" charset="0"/>
                <a:cs typeface="Arial" panose="020B0604020202020204" pitchFamily="34" charset="0"/>
              </a:endParaRPr>
            </a:p>
          </p:txBody>
        </p:sp>
      </p:grpSp>
      <p:sp>
        <p:nvSpPr>
          <p:cNvPr id="25" name="Rectangle 24"/>
          <p:cNvSpPr/>
          <p:nvPr/>
        </p:nvSpPr>
        <p:spPr>
          <a:xfrm>
            <a:off x="3679963" y="3878398"/>
            <a:ext cx="8088559" cy="2400657"/>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80990" indent="-380990" algn="just">
              <a:lnSpc>
                <a:spcPct val="125000"/>
              </a:lnSpc>
              <a:buFont typeface="Wingdings" panose="05000000000000000000" pitchFamily="2" charset="2"/>
              <a:buChar char="Ø"/>
            </a:pPr>
            <a:r>
              <a:rPr lang="en-US" sz="2400" i="1" dirty="0">
                <a:solidFill>
                  <a:srgbClr val="002060"/>
                </a:solidFill>
                <a:latin typeface="Arial" panose="020B0604020202020204" pitchFamily="34" charset="0"/>
                <a:cs typeface="Arial" panose="020B0604020202020204" pitchFamily="34" charset="0"/>
              </a:rPr>
              <a:t>D</a:t>
            </a:r>
            <a:r>
              <a:rPr lang="vi-VN" sz="2400" i="1" dirty="0">
                <a:solidFill>
                  <a:srgbClr val="002060"/>
                </a:solidFill>
                <a:latin typeface="Arial" panose="020B0604020202020204" pitchFamily="34" charset="0"/>
                <a:cs typeface="Arial" panose="020B0604020202020204" pitchFamily="34" charset="0"/>
              </a:rPr>
              <a:t>ạy học </a:t>
            </a:r>
            <a:r>
              <a:rPr lang="en-US" sz="2400" i="1" dirty="0" err="1">
                <a:solidFill>
                  <a:srgbClr val="002060"/>
                </a:solidFill>
                <a:latin typeface="Arial" panose="020B0604020202020204" pitchFamily="34" charset="0"/>
                <a:cs typeface="Arial" panose="020B0604020202020204" pitchFamily="34" charset="0"/>
              </a:rPr>
              <a:t>tiếng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Việt</a:t>
            </a:r>
            <a:r>
              <a:rPr lang="en-US" sz="2400" i="1" dirty="0">
                <a:solidFill>
                  <a:srgbClr val="002060"/>
                </a:solidFill>
                <a:latin typeface="Arial" panose="020B0604020202020204" pitchFamily="34" charset="0"/>
                <a:cs typeface="Arial" panose="020B0604020202020204" pitchFamily="34" charset="0"/>
              </a:rPr>
              <a:t> </a:t>
            </a:r>
            <a:r>
              <a:rPr lang="vi-VN" sz="2400" i="1" dirty="0">
                <a:solidFill>
                  <a:srgbClr val="002060"/>
                </a:solidFill>
                <a:latin typeface="Arial" panose="020B0604020202020204" pitchFamily="34" charset="0"/>
                <a:cs typeface="Arial" panose="020B0604020202020204" pitchFamily="34" charset="0"/>
              </a:rPr>
              <a:t>gần với giao tiếp thực tế</a:t>
            </a:r>
            <a:r>
              <a:rPr lang="en-US" sz="2400" i="1" dirty="0">
                <a:solidFill>
                  <a:srgbClr val="002060"/>
                </a:solidFill>
                <a:latin typeface="Arial" panose="020B0604020202020204" pitchFamily="34" charset="0"/>
                <a:cs typeface="Arial" panose="020B0604020202020204" pitchFamily="34" charset="0"/>
              </a:rPr>
              <a:t>.</a:t>
            </a:r>
            <a:r>
              <a:rPr lang="vi-VN" sz="2400" i="1" dirty="0">
                <a:solidFill>
                  <a:srgbClr val="002060"/>
                </a:solidFill>
                <a:latin typeface="Arial" panose="020B0604020202020204" pitchFamily="34" charset="0"/>
                <a:cs typeface="Arial" panose="020B0604020202020204" pitchFamily="34" charset="0"/>
              </a:rPr>
              <a:t> </a:t>
            </a:r>
          </a:p>
          <a:p>
            <a:pPr marL="380990" indent="-380990" algn="just">
              <a:lnSpc>
                <a:spcPct val="125000"/>
              </a:lnSpc>
              <a:buFont typeface="Wingdings" panose="05000000000000000000" pitchFamily="2" charset="2"/>
              <a:buChar char="Ø"/>
            </a:pPr>
            <a:r>
              <a:rPr lang="vi-VN" sz="2400" i="1" dirty="0">
                <a:solidFill>
                  <a:srgbClr val="002060"/>
                </a:solidFill>
                <a:latin typeface="Arial" panose="020B0604020202020204" pitchFamily="34" charset="0"/>
                <a:cs typeface="Arial" panose="020B0604020202020204" pitchFamily="34" charset="0"/>
              </a:rPr>
              <a:t>Hình thành kiến thức tiếng Việt và phát triển </a:t>
            </a:r>
            <a:r>
              <a:rPr lang="en-US" sz="2400" i="1" dirty="0" err="1">
                <a:solidFill>
                  <a:srgbClr val="002060"/>
                </a:solidFill>
                <a:latin typeface="Arial" panose="020B0604020202020204" pitchFamily="34" charset="0"/>
                <a:cs typeface="Arial" panose="020B0604020202020204" pitchFamily="34" charset="0"/>
              </a:rPr>
              <a:t>năng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lực</a:t>
            </a:r>
            <a:r>
              <a:rPr lang="vi-VN" sz="2400" i="1" dirty="0">
                <a:solidFill>
                  <a:srgbClr val="002060"/>
                </a:solidFill>
                <a:latin typeface="Arial" panose="020B0604020202020204" pitchFamily="34" charset="0"/>
                <a:cs typeface="Arial" panose="020B0604020202020204" pitchFamily="34" charset="0"/>
              </a:rPr>
              <a:t> ngôn ngữ thông qua </a:t>
            </a:r>
            <a:r>
              <a:rPr lang="en-US" sz="2400" i="1" dirty="0" err="1">
                <a:solidFill>
                  <a:srgbClr val="002060"/>
                </a:solidFill>
                <a:latin typeface="Arial" panose="020B0604020202020204" pitchFamily="34" charset="0"/>
                <a:cs typeface="Arial" panose="020B0604020202020204" pitchFamily="34" charset="0"/>
              </a:rPr>
              <a:t>thực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hành</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vận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dụng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vào</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các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tình</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huống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giao</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tiếp</a:t>
            </a:r>
            <a:r>
              <a:rPr lang="en-US" sz="2400" b="1" i="1" dirty="0">
                <a:solidFill>
                  <a:srgbClr val="002060"/>
                </a:solidFill>
                <a:latin typeface="Arial" panose="020B0604020202020204" pitchFamily="34" charset="0"/>
                <a:cs typeface="Arial" panose="020B0604020202020204" pitchFamily="34" charset="0"/>
              </a:rPr>
              <a:t>.</a:t>
            </a:r>
            <a:endParaRPr lang="en-US" sz="2400" i="1" dirty="0">
              <a:solidFill>
                <a:srgbClr val="002060"/>
              </a:solidFill>
              <a:latin typeface="Arial" panose="020B0604020202020204" pitchFamily="34" charset="0"/>
              <a:cs typeface="Arial" panose="020B0604020202020204" pitchFamily="34" charset="0"/>
            </a:endParaRPr>
          </a:p>
          <a:p>
            <a:pPr marL="380990" indent="-380990" algn="just">
              <a:lnSpc>
                <a:spcPct val="125000"/>
              </a:lnSpc>
              <a:buFont typeface="Wingdings" panose="05000000000000000000" pitchFamily="2" charset="2"/>
              <a:buChar char="Ø"/>
            </a:pPr>
            <a:r>
              <a:rPr lang="en-US" sz="2400" i="1" dirty="0">
                <a:solidFill>
                  <a:srgbClr val="002060"/>
                </a:solidFill>
                <a:latin typeface="Arial" panose="020B0604020202020204" pitchFamily="34" charset="0"/>
                <a:cs typeface="Arial" panose="020B0604020202020204" pitchFamily="34" charset="0"/>
              </a:rPr>
              <a:t>T</a:t>
            </a:r>
            <a:r>
              <a:rPr lang="vi-VN" sz="2400" i="1" dirty="0">
                <a:solidFill>
                  <a:srgbClr val="002060"/>
                </a:solidFill>
                <a:latin typeface="Arial" panose="020B0604020202020204" pitchFamily="34" charset="0"/>
                <a:cs typeface="Arial" panose="020B0604020202020204" pitchFamily="34" charset="0"/>
              </a:rPr>
              <a:t>ạo hứng thú học tập và phát huy tính tích cực của HS</a:t>
            </a:r>
            <a:r>
              <a:rPr lang="vi-VN" sz="2400"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3751467" y="2099685"/>
            <a:ext cx="4892686" cy="461665"/>
          </a:xfrm>
          <a:prstGeom prst="rect">
            <a:avLst/>
          </a:prstGeom>
        </p:spPr>
        <p:txBody>
          <a:bodyPr wrap="none">
            <a:spAutoFit/>
          </a:bodyPr>
          <a:lstStyle/>
          <a:p>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K</a:t>
            </a:r>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hông chia thành các “phân môn”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
        <p:nvSpPr>
          <p:cNvPr id="27" name="Google Shape;165;p22"/>
          <p:cNvSpPr/>
          <p:nvPr/>
        </p:nvSpPr>
        <p:spPr>
          <a:xfrm>
            <a:off x="3088859" y="2092585"/>
            <a:ext cx="460908" cy="5028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8" name="Google Shape;165;p22"/>
          <p:cNvSpPr/>
          <p:nvPr/>
        </p:nvSpPr>
        <p:spPr>
          <a:xfrm>
            <a:off x="3088859" y="2811503"/>
            <a:ext cx="460908" cy="5028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9" name="Freeform 3"/>
          <p:cNvSpPr>
            <a:spLocks noEditPoints="1"/>
          </p:cNvSpPr>
          <p:nvPr/>
        </p:nvSpPr>
        <p:spPr bwMode="gray">
          <a:xfrm rot="21179614">
            <a:off x="2742387" y="3705685"/>
            <a:ext cx="901665" cy="887389"/>
          </a:xfrm>
          <a:custGeom>
            <a:avLst/>
            <a:gdLst>
              <a:gd name="T0" fmla="*/ 2147483646 w 2820"/>
              <a:gd name="T1" fmla="*/ 96171936 h 2912"/>
              <a:gd name="T2" fmla="*/ 2147483646 w 2820"/>
              <a:gd name="T3" fmla="*/ 323137928 h 2912"/>
              <a:gd name="T4" fmla="*/ 2147483646 w 2820"/>
              <a:gd name="T5" fmla="*/ 577033004 h 2912"/>
              <a:gd name="T6" fmla="*/ 1803545374 w 2820"/>
              <a:gd name="T7" fmla="*/ 857854393 h 2912"/>
              <a:gd name="T8" fmla="*/ 1128327123 w 2820"/>
              <a:gd name="T9" fmla="*/ 1161759043 h 2912"/>
              <a:gd name="T10" fmla="*/ 621911326 w 2820"/>
              <a:gd name="T11" fmla="*/ 1484896970 h 2912"/>
              <a:gd name="T12" fmla="*/ 266534630 w 2820"/>
              <a:gd name="T13" fmla="*/ 1815727932 h 2912"/>
              <a:gd name="T14" fmla="*/ 62190711 w 2820"/>
              <a:gd name="T15" fmla="*/ 2147483646 h 2912"/>
              <a:gd name="T16" fmla="*/ 0 w 2820"/>
              <a:gd name="T17" fmla="*/ 2147483646 h 2912"/>
              <a:gd name="T18" fmla="*/ 79960389 w 2820"/>
              <a:gd name="T19" fmla="*/ 2147483646 h 2912"/>
              <a:gd name="T20" fmla="*/ 284302200 w 2820"/>
              <a:gd name="T21" fmla="*/ 2147483646 h 2912"/>
              <a:gd name="T22" fmla="*/ 613027541 w 2820"/>
              <a:gd name="T23" fmla="*/ 2147483646 h 2912"/>
              <a:gd name="T24" fmla="*/ 1057250519 w 2820"/>
              <a:gd name="T25" fmla="*/ 2147483646 h 2912"/>
              <a:gd name="T26" fmla="*/ 1616971134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1945696474 w 2820"/>
              <a:gd name="T73" fmla="*/ 2147483646 h 2912"/>
              <a:gd name="T74" fmla="*/ 1821312945 w 2820"/>
              <a:gd name="T75" fmla="*/ 1984991316 h 2912"/>
              <a:gd name="T76" fmla="*/ 1847966408 w 2820"/>
              <a:gd name="T77" fmla="*/ 1708015752 h 2912"/>
              <a:gd name="T78" fmla="*/ 2043424434 w 2820"/>
              <a:gd name="T79" fmla="*/ 1427192977 h 2912"/>
              <a:gd name="T80" fmla="*/ 2147483646 w 2820"/>
              <a:gd name="T81" fmla="*/ 1138677168 h 2912"/>
              <a:gd name="T82" fmla="*/ 2147483646 w 2820"/>
              <a:gd name="T83" fmla="*/ 854008569 h 2912"/>
              <a:gd name="T84" fmla="*/ 2147483646 w 2820"/>
              <a:gd name="T85" fmla="*/ 573185794 h 2912"/>
              <a:gd name="T86" fmla="*/ 2147483646 w 2820"/>
              <a:gd name="T87" fmla="*/ 296210229 h 2912"/>
              <a:gd name="T88" fmla="*/ 2147483646 w 2820"/>
              <a:gd name="T89" fmla="*/ 30774909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hlink"/>
              </a:gs>
              <a:gs pos="100000">
                <a:schemeClr val="accent1"/>
              </a:gs>
            </a:gsLst>
            <a:lin ang="5400000" scaled="1"/>
          </a:gradFill>
          <a:ln>
            <a:noFill/>
          </a:ln>
          <a:effectLst>
            <a:outerShdw dist="206741" dir="8249373" algn="ctr" rotWithShape="0">
              <a:srgbClr val="C1D1D3">
                <a:alpha val="50000"/>
              </a:srgbClr>
            </a:outerShdw>
          </a:effectLst>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vi-VN" sz="2400">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2" y="3423437"/>
            <a:ext cx="2620388" cy="33022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42986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animBg="1"/>
      <p:bldP spid="5" grpId="0"/>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3" name="Rectangle 22">
            <a:extLst>
              <a:ext uri="{FF2B5EF4-FFF2-40B4-BE49-F238E27FC236}">
                <a16:creationId xmlns:a16="http://schemas.microsoft.com/office/drawing/2014/main" id="{25768F3B-7F0A-764F-91E3-59C6EA303552}"/>
              </a:ext>
            </a:extLst>
          </p:cNvPr>
          <p:cNvSpPr/>
          <p:nvPr/>
        </p:nvSpPr>
        <p:spPr>
          <a:xfrm>
            <a:off x="411955" y="1628958"/>
            <a:ext cx="1883572" cy="2677656"/>
          </a:xfrm>
          <a:prstGeom prst="rect">
            <a:avLst/>
          </a:prstGeom>
          <a:solidFill>
            <a:schemeClr val="accent1">
              <a:lumMod val="20000"/>
              <a:lumOff val="80000"/>
            </a:schemeClr>
          </a:solidFill>
        </p:spPr>
        <p:txBody>
          <a:bodyPr wrap="square">
            <a:spAutoFit/>
          </a:bodyPr>
          <a:lstStyle/>
          <a:p>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T</a:t>
            </a:r>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ổ chức theo các hoạt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động đọc, viết, nói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và nghe;</a:t>
            </a:r>
          </a:p>
          <a:p>
            <a:r>
              <a:rPr lang="vi-VN" sz="2400" dirty="0">
                <a:solidFill>
                  <a:srgbClr val="002060"/>
                </a:solidFill>
                <a:latin typeface="Arial" panose="020B0604020202020204" pitchFamily="34" charset="0"/>
                <a:ea typeface="Cambria" panose="02040503050406030204" pitchFamily="18" charset="0"/>
                <a:cs typeface="Arial" panose="020B0604020202020204" pitchFamily="34" charset="0"/>
              </a:rPr>
              <a:t>luyện tập về từ và câu.</a:t>
            </a:r>
            <a:endParaRPr lang="en-US" sz="2400" dirty="0">
              <a:solidFill>
                <a:srgbClr val="00206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372FAEF-C488-C9C0-D598-56C9B15E2053}"/>
              </a:ext>
            </a:extLst>
          </p:cNvPr>
          <p:cNvPicPr>
            <a:picLocks noChangeAspect="1"/>
          </p:cNvPicPr>
          <p:nvPr/>
        </p:nvPicPr>
        <p:blipFill>
          <a:blip r:embed="rId4"/>
          <a:stretch>
            <a:fillRect/>
          </a:stretch>
        </p:blipFill>
        <p:spPr>
          <a:xfrm rot="261397">
            <a:off x="5187377" y="127061"/>
            <a:ext cx="3535094" cy="4989587"/>
          </a:xfrm>
          <a:prstGeom prst="rect">
            <a:avLst/>
          </a:prstGeom>
        </p:spPr>
      </p:pic>
      <p:pic>
        <p:nvPicPr>
          <p:cNvPr id="3" name="Picture 2">
            <a:extLst>
              <a:ext uri="{FF2B5EF4-FFF2-40B4-BE49-F238E27FC236}">
                <a16:creationId xmlns:a16="http://schemas.microsoft.com/office/drawing/2014/main" id="{E543C463-C98F-70F2-CF89-8C5906C8D9A8}"/>
              </a:ext>
            </a:extLst>
          </p:cNvPr>
          <p:cNvPicPr>
            <a:picLocks noChangeAspect="1"/>
          </p:cNvPicPr>
          <p:nvPr/>
        </p:nvPicPr>
        <p:blipFill>
          <a:blip r:embed="rId5"/>
          <a:stretch>
            <a:fillRect/>
          </a:stretch>
        </p:blipFill>
        <p:spPr>
          <a:xfrm rot="20924550">
            <a:off x="2662004" y="1327006"/>
            <a:ext cx="3036847" cy="4368068"/>
          </a:xfrm>
          <a:prstGeom prst="rect">
            <a:avLst/>
          </a:prstGeom>
        </p:spPr>
      </p:pic>
      <p:pic>
        <p:nvPicPr>
          <p:cNvPr id="9" name="Picture 8">
            <a:extLst>
              <a:ext uri="{FF2B5EF4-FFF2-40B4-BE49-F238E27FC236}">
                <a16:creationId xmlns:a16="http://schemas.microsoft.com/office/drawing/2014/main" id="{5A8EBD9D-1FD7-9B94-B144-23400B29B2C0}"/>
              </a:ext>
            </a:extLst>
          </p:cNvPr>
          <p:cNvPicPr>
            <a:picLocks noChangeAspect="1"/>
          </p:cNvPicPr>
          <p:nvPr/>
        </p:nvPicPr>
        <p:blipFill>
          <a:blip r:embed="rId6"/>
          <a:stretch>
            <a:fillRect/>
          </a:stretch>
        </p:blipFill>
        <p:spPr>
          <a:xfrm rot="835876">
            <a:off x="8115320" y="1423021"/>
            <a:ext cx="3524250" cy="5019675"/>
          </a:xfrm>
          <a:prstGeom prst="rect">
            <a:avLst/>
          </a:prstGeom>
        </p:spPr>
      </p:pic>
    </p:spTree>
    <p:extLst>
      <p:ext uri="{BB962C8B-B14F-4D97-AF65-F5344CB8AC3E}">
        <p14:creationId xmlns:p14="http://schemas.microsoft.com/office/powerpoint/2010/main" val="982288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DAF01340-F67E-CA4F-BDE7-4ACF361A2A17}"/>
              </a:ext>
            </a:extLst>
          </p:cNvPr>
          <p:cNvSpPr txBox="1"/>
          <p:nvPr/>
        </p:nvSpPr>
        <p:spPr>
          <a:xfrm>
            <a:off x="0" y="166047"/>
            <a:ext cx="10780295" cy="659155"/>
          </a:xfrm>
          <a:prstGeom prst="rect">
            <a:avLst/>
          </a:prstGeom>
          <a:solidFill>
            <a:schemeClr val="accent1">
              <a:lumMod val="20000"/>
              <a:lumOff val="80000"/>
            </a:schemeClr>
          </a:solidFill>
        </p:spPr>
        <p:txBody>
          <a:bodyPr wrap="square" rtlCol="0">
            <a:spAutoFit/>
          </a:bodyPr>
          <a:lstStyle/>
          <a:p>
            <a:pPr algn="just">
              <a:lnSpc>
                <a:spcPct val="125000"/>
              </a:lnSpc>
              <a:spcBef>
                <a:spcPts val="667"/>
              </a:spcBef>
            </a:pPr>
            <a:r>
              <a:rPr lang="en-US" sz="3200" dirty="0">
                <a:cs typeface="Arial" panose="020B0604020202020204" pitchFamily="34" charset="0"/>
              </a:rPr>
              <a:t>  </a:t>
            </a:r>
            <a:r>
              <a:rPr lang="vi-VN" sz="3200" dirty="0">
                <a:cs typeface="Arial" panose="020B0604020202020204" pitchFamily="34" charset="0"/>
              </a:rPr>
              <a:t> </a:t>
            </a:r>
            <a:r>
              <a:rPr lang="en-US" sz="3200" dirty="0">
                <a:cs typeface="Arial" panose="020B0604020202020204" pitchFamily="34" charset="0"/>
              </a:rPr>
              <a:t>     </a:t>
            </a:r>
            <a:r>
              <a:rPr lang="vi-VN" sz="2400" b="1" i="1" dirty="0">
                <a:solidFill>
                  <a:srgbClr val="002060"/>
                </a:solidFill>
                <a:cs typeface="Arial" panose="020B0604020202020204" pitchFamily="34" charset="0"/>
              </a:rPr>
              <a:t>Các nội dung dạy học kết nối với nhau theo chủ điểm</a:t>
            </a:r>
            <a:r>
              <a:rPr lang="en-US" sz="2400" b="1" i="1" dirty="0">
                <a:solidFill>
                  <a:srgbClr val="002060"/>
                </a:solidFill>
                <a:cs typeface="Arial" panose="020B0604020202020204" pitchFamily="34" charset="0"/>
              </a:rPr>
              <a:t>.</a:t>
            </a:r>
            <a:endParaRPr lang="vi-VN"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grpSp>
        <p:nvGrpSpPr>
          <p:cNvPr id="8" name="Group 7"/>
          <p:cNvGrpSpPr/>
          <p:nvPr/>
        </p:nvGrpSpPr>
        <p:grpSpPr>
          <a:xfrm>
            <a:off x="100339" y="239385"/>
            <a:ext cx="682501" cy="561209"/>
            <a:chOff x="1685471" y="1323653"/>
            <a:chExt cx="337796" cy="304800"/>
          </a:xfrm>
        </p:grpSpPr>
        <p:sp>
          <p:nvSpPr>
            <p:cNvPr id="9" name="Snip Diagonal Corner Rectangle 8"/>
            <p:cNvSpPr/>
            <p:nvPr/>
          </p:nvSpPr>
          <p:spPr>
            <a:xfrm>
              <a:off x="1685471" y="1323653"/>
              <a:ext cx="295728" cy="3048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2</a:t>
              </a:r>
            </a:p>
          </p:txBody>
        </p:sp>
        <p:sp>
          <p:nvSpPr>
            <p:cNvPr id="10" name="Rectangle 9"/>
            <p:cNvSpPr/>
            <p:nvPr/>
          </p:nvSpPr>
          <p:spPr>
            <a:xfrm>
              <a:off x="1732803" y="1335152"/>
              <a:ext cx="290464" cy="250736"/>
            </a:xfrm>
            <a:prstGeom prst="rect">
              <a:avLst/>
            </a:prstGeom>
          </p:spPr>
          <p:txBody>
            <a:bodyPr wrap="square">
              <a:spAutoFit/>
            </a:bodyPr>
            <a:lstStyle/>
            <a:p>
              <a:endParaRPr lang="en-US" sz="2400" dirty="0">
                <a:solidFill>
                  <a:schemeClr val="bg1"/>
                </a:solidFill>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F489A225-61A2-80EF-32CA-9CF31A76C093}"/>
              </a:ext>
            </a:extLst>
          </p:cNvPr>
          <p:cNvPicPr>
            <a:picLocks noChangeAspect="1"/>
          </p:cNvPicPr>
          <p:nvPr/>
        </p:nvPicPr>
        <p:blipFill>
          <a:blip r:embed="rId3"/>
          <a:stretch>
            <a:fillRect/>
          </a:stretch>
        </p:blipFill>
        <p:spPr>
          <a:xfrm>
            <a:off x="399091" y="1500591"/>
            <a:ext cx="3570130" cy="5076431"/>
          </a:xfrm>
          <a:prstGeom prst="rect">
            <a:avLst/>
          </a:prstGeom>
          <a:ln>
            <a:solidFill>
              <a:schemeClr val="accent2"/>
            </a:solidFill>
          </a:ln>
        </p:spPr>
      </p:pic>
      <p:pic>
        <p:nvPicPr>
          <p:cNvPr id="6" name="Picture 5">
            <a:extLst>
              <a:ext uri="{FF2B5EF4-FFF2-40B4-BE49-F238E27FC236}">
                <a16:creationId xmlns:a16="http://schemas.microsoft.com/office/drawing/2014/main" id="{AD3AC3AF-E71A-9673-A8D1-0C6D393E40B3}"/>
              </a:ext>
            </a:extLst>
          </p:cNvPr>
          <p:cNvPicPr>
            <a:picLocks noChangeAspect="1"/>
          </p:cNvPicPr>
          <p:nvPr/>
        </p:nvPicPr>
        <p:blipFill>
          <a:blip r:embed="rId4"/>
          <a:stretch>
            <a:fillRect/>
          </a:stretch>
        </p:blipFill>
        <p:spPr>
          <a:xfrm>
            <a:off x="4232099" y="1474063"/>
            <a:ext cx="3570130" cy="5102959"/>
          </a:xfrm>
          <a:prstGeom prst="rect">
            <a:avLst/>
          </a:prstGeom>
          <a:ln>
            <a:solidFill>
              <a:schemeClr val="accent2"/>
            </a:solidFill>
          </a:ln>
        </p:spPr>
      </p:pic>
      <p:pic>
        <p:nvPicPr>
          <p:cNvPr id="15" name="Picture 14">
            <a:extLst>
              <a:ext uri="{FF2B5EF4-FFF2-40B4-BE49-F238E27FC236}">
                <a16:creationId xmlns:a16="http://schemas.microsoft.com/office/drawing/2014/main" id="{D866B6ED-B42F-D4A0-8446-5BBF18B3FB91}"/>
              </a:ext>
            </a:extLst>
          </p:cNvPr>
          <p:cNvPicPr>
            <a:picLocks noChangeAspect="1"/>
          </p:cNvPicPr>
          <p:nvPr/>
        </p:nvPicPr>
        <p:blipFill>
          <a:blip r:embed="rId5"/>
          <a:stretch>
            <a:fillRect/>
          </a:stretch>
        </p:blipFill>
        <p:spPr>
          <a:xfrm>
            <a:off x="8065107" y="1474063"/>
            <a:ext cx="3679344" cy="5102959"/>
          </a:xfrm>
          <a:prstGeom prst="rect">
            <a:avLst/>
          </a:prstGeom>
          <a:ln>
            <a:solidFill>
              <a:schemeClr val="accent2"/>
            </a:solidFill>
          </a:ln>
        </p:spPr>
      </p:pic>
    </p:spTree>
    <p:extLst>
      <p:ext uri="{BB962C8B-B14F-4D97-AF65-F5344CB8AC3E}">
        <p14:creationId xmlns:p14="http://schemas.microsoft.com/office/powerpoint/2010/main" val="12117190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5379CD-90BB-2FAD-84EB-79767863F05D}"/>
              </a:ext>
            </a:extLst>
          </p:cNvPr>
          <p:cNvPicPr>
            <a:picLocks noChangeAspect="1"/>
          </p:cNvPicPr>
          <p:nvPr/>
        </p:nvPicPr>
        <p:blipFill>
          <a:blip r:embed="rId3"/>
          <a:stretch>
            <a:fillRect/>
          </a:stretch>
        </p:blipFill>
        <p:spPr>
          <a:xfrm rot="20616450">
            <a:off x="769797" y="276966"/>
            <a:ext cx="4381500" cy="6086475"/>
          </a:xfrm>
          <a:prstGeom prst="rect">
            <a:avLst/>
          </a:prstGeom>
          <a:ln>
            <a:solidFill>
              <a:srgbClr val="92D050"/>
            </a:solidFill>
          </a:ln>
        </p:spPr>
      </p:pic>
      <p:pic>
        <p:nvPicPr>
          <p:cNvPr id="8" name="Picture 7">
            <a:extLst>
              <a:ext uri="{FF2B5EF4-FFF2-40B4-BE49-F238E27FC236}">
                <a16:creationId xmlns:a16="http://schemas.microsoft.com/office/drawing/2014/main" id="{A5A8D030-B5D7-CD2F-4B1E-D870A1877070}"/>
              </a:ext>
            </a:extLst>
          </p:cNvPr>
          <p:cNvPicPr>
            <a:picLocks noChangeAspect="1"/>
          </p:cNvPicPr>
          <p:nvPr/>
        </p:nvPicPr>
        <p:blipFill>
          <a:blip r:embed="rId4"/>
          <a:stretch>
            <a:fillRect/>
          </a:stretch>
        </p:blipFill>
        <p:spPr>
          <a:xfrm rot="1276696">
            <a:off x="7256772" y="576468"/>
            <a:ext cx="4143375" cy="5886450"/>
          </a:xfrm>
          <a:prstGeom prst="rect">
            <a:avLst/>
          </a:prstGeom>
          <a:ln>
            <a:solidFill>
              <a:srgbClr val="FFC000"/>
            </a:solidFill>
          </a:ln>
        </p:spPr>
      </p:pic>
      <p:pic>
        <p:nvPicPr>
          <p:cNvPr id="11" name="Picture 10">
            <a:extLst>
              <a:ext uri="{FF2B5EF4-FFF2-40B4-BE49-F238E27FC236}">
                <a16:creationId xmlns:a16="http://schemas.microsoft.com/office/drawing/2014/main" id="{CE01CA02-DFBE-4711-E31F-65EF6723F009}"/>
              </a:ext>
            </a:extLst>
          </p:cNvPr>
          <p:cNvPicPr>
            <a:picLocks noChangeAspect="1"/>
          </p:cNvPicPr>
          <p:nvPr/>
        </p:nvPicPr>
        <p:blipFill>
          <a:blip r:embed="rId5"/>
          <a:stretch>
            <a:fillRect/>
          </a:stretch>
        </p:blipFill>
        <p:spPr>
          <a:xfrm rot="21158674">
            <a:off x="4452038" y="400425"/>
            <a:ext cx="4019550" cy="6039506"/>
          </a:xfrm>
          <a:prstGeom prst="rect">
            <a:avLst/>
          </a:prstGeom>
          <a:ln>
            <a:solidFill>
              <a:schemeClr val="accent1">
                <a:lumMod val="75000"/>
              </a:schemeClr>
            </a:solidFill>
          </a:ln>
        </p:spPr>
      </p:pic>
    </p:spTree>
    <p:extLst>
      <p:ext uri="{BB962C8B-B14F-4D97-AF65-F5344CB8AC3E}">
        <p14:creationId xmlns:p14="http://schemas.microsoft.com/office/powerpoint/2010/main" val="20810789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6"/>
            <a:ext cx="12198284" cy="6858000"/>
          </a:xfrm>
          <a:prstGeom prst="rect">
            <a:avLst/>
          </a:prstGeom>
        </p:spPr>
      </p:pic>
      <p:sp>
        <p:nvSpPr>
          <p:cNvPr id="2" name="Rounded Rectangular Callout 1"/>
          <p:cNvSpPr/>
          <p:nvPr/>
        </p:nvSpPr>
        <p:spPr>
          <a:xfrm>
            <a:off x="9486466" y="1252555"/>
            <a:ext cx="2249665" cy="4154332"/>
          </a:xfrm>
          <a:prstGeom prst="wedgeRoundRectCallout">
            <a:avLst>
              <a:gd name="adj1" fmla="val -71062"/>
              <a:gd name="adj2" fmla="val -41286"/>
              <a:gd name="adj3" fmla="val 16667"/>
            </a:avLst>
          </a:prstGeom>
          <a:solidFill>
            <a:schemeClr val="accent1">
              <a:lumMod val="20000"/>
              <a:lumOff val="80000"/>
            </a:schemeClr>
          </a:solidFill>
          <a:effectLst>
            <a:glow rad="1397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9571383" y="1766661"/>
            <a:ext cx="2039632" cy="2616101"/>
          </a:xfrm>
          <a:prstGeom prst="rect">
            <a:avLst/>
          </a:prstGeom>
          <a:noFill/>
        </p:spPr>
        <p:txBody>
          <a:bodyPr wrap="square" rtlCol="0">
            <a:spAutoFit/>
          </a:bodyPr>
          <a:lstStyle/>
          <a:p>
            <a:pPr algn="just"/>
            <a:r>
              <a:rPr lang="vi-VN" sz="2400" dirty="0">
                <a:solidFill>
                  <a:srgbClr val="002060"/>
                </a:solidFill>
                <a:latin typeface="Arial" panose="020B0604020202020204" pitchFamily="34" charset="0"/>
                <a:cs typeface="Arial" panose="020B0604020202020204" pitchFamily="34" charset="0"/>
              </a:rPr>
              <a:t>Dạy học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vi-VN" sz="2400" dirty="0">
                <a:solidFill>
                  <a:srgbClr val="002060"/>
                </a:solidFill>
                <a:latin typeface="Arial" panose="020B0604020202020204" pitchFamily="34" charset="0"/>
                <a:cs typeface="Arial" panose="020B0604020202020204" pitchFamily="34" charset="0"/>
              </a:rPr>
              <a:t> từ loại: </a:t>
            </a:r>
            <a:r>
              <a:rPr lang="en-US" sz="2400" dirty="0">
                <a:solidFill>
                  <a:srgbClr val="002060"/>
                </a:solidFill>
                <a:latin typeface="Arial" panose="020B0604020202020204" pitchFamily="34" charset="0"/>
                <a:cs typeface="Arial" panose="020B0604020202020204" pitchFamily="34" charset="0"/>
              </a:rPr>
              <a:t>C</a:t>
            </a:r>
            <a:r>
              <a:rPr lang="vi-VN" sz="2400" dirty="0">
                <a:solidFill>
                  <a:srgbClr val="002060"/>
                </a:solidFill>
                <a:latin typeface="Arial" panose="020B0604020202020204" pitchFamily="34" charset="0"/>
                <a:cs typeface="Arial" panose="020B0604020202020204" pitchFamily="34" charset="0"/>
              </a:rPr>
              <a:t>hú trọng vào nghĩa và</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mục đích sử 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vi-VN"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74F46A9-8143-FB4B-A281-590E8362F8A8}"/>
              </a:ext>
            </a:extLst>
          </p:cNvPr>
          <p:cNvPicPr/>
          <p:nvPr/>
        </p:nvPicPr>
        <p:blipFill>
          <a:blip r:embed="rId3">
            <a:extLst>
              <a:ext uri="{28A0092B-C50C-407E-A947-70E740481C1C}">
                <a14:useLocalDpi xmlns:a14="http://schemas.microsoft.com/office/drawing/2010/main" val="0"/>
              </a:ext>
            </a:extLst>
          </a:blip>
          <a:stretch>
            <a:fillRect/>
          </a:stretch>
        </p:blipFill>
        <p:spPr>
          <a:xfrm>
            <a:off x="285620" y="1252555"/>
            <a:ext cx="4023427" cy="5541709"/>
          </a:xfrm>
          <a:prstGeom prst="rect">
            <a:avLst/>
          </a:prstGeom>
          <a:ln>
            <a:solidFill>
              <a:schemeClr val="accent2"/>
            </a:solidFill>
          </a:ln>
        </p:spPr>
      </p:pic>
      <p:pic>
        <p:nvPicPr>
          <p:cNvPr id="14" name="Picture 13">
            <a:extLst>
              <a:ext uri="{FF2B5EF4-FFF2-40B4-BE49-F238E27FC236}">
                <a16:creationId xmlns:a16="http://schemas.microsoft.com/office/drawing/2014/main" id="{124E2CE3-C0D0-3D4A-978C-F0EEE943D7F6}"/>
              </a:ext>
            </a:extLst>
          </p:cNvPr>
          <p:cNvPicPr/>
          <p:nvPr/>
        </p:nvPicPr>
        <p:blipFill rotWithShape="1">
          <a:blip r:embed="rId4">
            <a:extLst>
              <a:ext uri="{28A0092B-C50C-407E-A947-70E740481C1C}">
                <a14:useLocalDpi xmlns:a14="http://schemas.microsoft.com/office/drawing/2010/main" val="0"/>
              </a:ext>
            </a:extLst>
          </a:blip>
          <a:srcRect l="6412" t="6617" r="3670" b="32706"/>
          <a:stretch/>
        </p:blipFill>
        <p:spPr bwMode="auto">
          <a:xfrm>
            <a:off x="4711148" y="1252555"/>
            <a:ext cx="4373217" cy="5486175"/>
          </a:xfrm>
          <a:prstGeom prst="rect">
            <a:avLst/>
          </a:prstGeom>
          <a:ln>
            <a:solidFill>
              <a:schemeClr val="accent1"/>
            </a:solidFill>
          </a:ln>
          <a:extLst>
            <a:ext uri="{53640926-AAD7-44D8-BBD7-CCE9431645EC}">
              <a14:shadowObscured xmlns:a14="http://schemas.microsoft.com/office/drawing/2010/main"/>
            </a:ext>
          </a:extLst>
        </p:spPr>
      </p:pic>
      <p:sp>
        <p:nvSpPr>
          <p:cNvPr id="8" name="Rectangle 7"/>
          <p:cNvSpPr/>
          <p:nvPr/>
        </p:nvSpPr>
        <p:spPr>
          <a:xfrm>
            <a:off x="883125" y="275076"/>
            <a:ext cx="10572053"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en-US" sz="2800" b="1" i="1" dirty="0">
                <a:solidFill>
                  <a:srgbClr val="FF000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Chú</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trọng</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dạy</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kiến</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thức</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tiếng</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Việt</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theo</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quan</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điểm</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chức</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năng</a:t>
            </a:r>
            <a:r>
              <a:rPr lang="en-US" sz="2400" b="1" i="1" dirty="0">
                <a:solidFill>
                  <a:srgbClr val="0070C0"/>
                </a:solidFill>
                <a:latin typeface="Arial" panose="020B0604020202020204" pitchFamily="34" charset="0"/>
                <a:cs typeface="Arial" panose="020B0604020202020204" pitchFamily="34" charset="0"/>
              </a:rPr>
              <a:t>.</a:t>
            </a:r>
            <a:endParaRPr lang="vi-VN" sz="2400" b="1" dirty="0">
              <a:solidFill>
                <a:srgbClr val="0070C0"/>
              </a:solidFill>
              <a:latin typeface="Arial" panose="020B0604020202020204" pitchFamily="34" charset="0"/>
              <a:cs typeface="Arial" panose="020B0604020202020204" pitchFamily="34" charset="0"/>
            </a:endParaRPr>
          </a:p>
        </p:txBody>
      </p:sp>
      <p:grpSp>
        <p:nvGrpSpPr>
          <p:cNvPr id="9" name="Group 8"/>
          <p:cNvGrpSpPr/>
          <p:nvPr/>
        </p:nvGrpSpPr>
        <p:grpSpPr>
          <a:xfrm>
            <a:off x="285620" y="251994"/>
            <a:ext cx="667079" cy="561209"/>
            <a:chOff x="1693104" y="1335152"/>
            <a:chExt cx="330163" cy="304800"/>
          </a:xfrm>
        </p:grpSpPr>
        <p:sp>
          <p:nvSpPr>
            <p:cNvPr id="10" name="Snip Diagonal Corner Rectangle 9"/>
            <p:cNvSpPr/>
            <p:nvPr/>
          </p:nvSpPr>
          <p:spPr>
            <a:xfrm>
              <a:off x="1693104" y="1335152"/>
              <a:ext cx="295728" cy="3048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2" name="Rectangle 11"/>
            <p:cNvSpPr/>
            <p:nvPr/>
          </p:nvSpPr>
          <p:spPr>
            <a:xfrm>
              <a:off x="1735976" y="1335152"/>
              <a:ext cx="287291" cy="250736"/>
            </a:xfrm>
            <a:prstGeom prst="rect">
              <a:avLst/>
            </a:prstGeom>
          </p:spPr>
          <p:txBody>
            <a:bodyPr wrap="square">
              <a:spAutoFit/>
            </a:bodyPr>
            <a:lstStyle/>
            <a:p>
              <a:r>
                <a:rPr lang="en-US" sz="2400" b="1" dirty="0">
                  <a:solidFill>
                    <a:schemeClr val="bg1"/>
                  </a:solidFill>
                  <a:latin typeface="Arial" panose="020B0604020202020204" pitchFamily="34" charset="0"/>
                  <a:ea typeface="Cambria" panose="02040503050406030204" pitchFamily="18" charset="0"/>
                  <a:cs typeface="Arial" panose="020B0604020202020204" pitchFamily="34" charset="0"/>
                </a:rPr>
                <a:t>3</a:t>
              </a:r>
              <a:endParaRPr lang="en-US" sz="24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530202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9305"/>
            <a:ext cx="12261180" cy="6858000"/>
          </a:xfrm>
          <a:prstGeom prst="rect">
            <a:avLst/>
          </a:prstGeom>
        </p:spPr>
      </p:pic>
      <p:sp>
        <p:nvSpPr>
          <p:cNvPr id="19" name="Flowchart: Delay 6"/>
          <p:cNvSpPr/>
          <p:nvPr/>
        </p:nvSpPr>
        <p:spPr>
          <a:xfrm rot="5400000">
            <a:off x="4875783" y="-4420077"/>
            <a:ext cx="2846836" cy="11785600"/>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2009269"/>
              <a:gd name="connsiteY0" fmla="*/ 0 h 9144000"/>
              <a:gd name="connsiteX1" fmla="*/ 981075 w 2009269"/>
              <a:gd name="connsiteY1" fmla="*/ 0 h 9144000"/>
              <a:gd name="connsiteX2" fmla="*/ 1962150 w 2009269"/>
              <a:gd name="connsiteY2" fmla="*/ 4572000 h 9144000"/>
              <a:gd name="connsiteX3" fmla="*/ 1522095 w 2009269"/>
              <a:gd name="connsiteY3" fmla="*/ 8237220 h 9144000"/>
              <a:gd name="connsiteX4" fmla="*/ 0 w 2009269"/>
              <a:gd name="connsiteY4" fmla="*/ 9144000 h 9144000"/>
              <a:gd name="connsiteX5" fmla="*/ 0 w 2009269"/>
              <a:gd name="connsiteY5" fmla="*/ 0 h 9144000"/>
              <a:gd name="connsiteX0" fmla="*/ 0 w 2009269"/>
              <a:gd name="connsiteY0" fmla="*/ 0 h 8237220"/>
              <a:gd name="connsiteX1" fmla="*/ 981075 w 2009269"/>
              <a:gd name="connsiteY1" fmla="*/ 0 h 8237220"/>
              <a:gd name="connsiteX2" fmla="*/ 1962150 w 2009269"/>
              <a:gd name="connsiteY2" fmla="*/ 4572000 h 8237220"/>
              <a:gd name="connsiteX3" fmla="*/ 1522095 w 2009269"/>
              <a:gd name="connsiteY3" fmla="*/ 8237220 h 8237220"/>
              <a:gd name="connsiteX4" fmla="*/ 457203 w 2009269"/>
              <a:gd name="connsiteY4" fmla="*/ 7917180 h 8237220"/>
              <a:gd name="connsiteX5" fmla="*/ 0 w 2009269"/>
              <a:gd name="connsiteY5" fmla="*/ 0 h 8237220"/>
              <a:gd name="connsiteX0" fmla="*/ 0 w 2004991"/>
              <a:gd name="connsiteY0" fmla="*/ 0 h 7932420"/>
              <a:gd name="connsiteX1" fmla="*/ 981075 w 2004991"/>
              <a:gd name="connsiteY1" fmla="*/ 0 h 7932420"/>
              <a:gd name="connsiteX2" fmla="*/ 1962150 w 2004991"/>
              <a:gd name="connsiteY2" fmla="*/ 4572000 h 7932420"/>
              <a:gd name="connsiteX3" fmla="*/ 1506857 w 2004991"/>
              <a:gd name="connsiteY3" fmla="*/ 7932420 h 7932420"/>
              <a:gd name="connsiteX4" fmla="*/ 457203 w 2004991"/>
              <a:gd name="connsiteY4" fmla="*/ 7917180 h 7932420"/>
              <a:gd name="connsiteX5" fmla="*/ 0 w 2004991"/>
              <a:gd name="connsiteY5" fmla="*/ 0 h 7932420"/>
              <a:gd name="connsiteX0" fmla="*/ 0 w 2009271"/>
              <a:gd name="connsiteY0" fmla="*/ 0 h 7917180"/>
              <a:gd name="connsiteX1" fmla="*/ 981075 w 2009271"/>
              <a:gd name="connsiteY1" fmla="*/ 0 h 7917180"/>
              <a:gd name="connsiteX2" fmla="*/ 1962150 w 2009271"/>
              <a:gd name="connsiteY2" fmla="*/ 4572000 h 7917180"/>
              <a:gd name="connsiteX3" fmla="*/ 1522099 w 2009271"/>
              <a:gd name="connsiteY3" fmla="*/ 7917180 h 7917180"/>
              <a:gd name="connsiteX4" fmla="*/ 457203 w 2009271"/>
              <a:gd name="connsiteY4" fmla="*/ 7917180 h 7917180"/>
              <a:gd name="connsiteX5" fmla="*/ 0 w 2009271"/>
              <a:gd name="connsiteY5" fmla="*/ 0 h 7917180"/>
              <a:gd name="connsiteX0" fmla="*/ 0 w 2009271"/>
              <a:gd name="connsiteY0" fmla="*/ 0 h 7917180"/>
              <a:gd name="connsiteX1" fmla="*/ 981075 w 2009271"/>
              <a:gd name="connsiteY1" fmla="*/ 0 h 7917180"/>
              <a:gd name="connsiteX2" fmla="*/ 1962150 w 2009271"/>
              <a:gd name="connsiteY2" fmla="*/ 4572000 h 7917180"/>
              <a:gd name="connsiteX3" fmla="*/ 1522099 w 2009271"/>
              <a:gd name="connsiteY3" fmla="*/ 7917180 h 7917180"/>
              <a:gd name="connsiteX4" fmla="*/ 457205 w 2009271"/>
              <a:gd name="connsiteY4" fmla="*/ 7917180 h 7917180"/>
              <a:gd name="connsiteX5" fmla="*/ 0 w 2009271"/>
              <a:gd name="connsiteY5" fmla="*/ 0 h 7917180"/>
              <a:gd name="connsiteX0" fmla="*/ 0 w 2052641"/>
              <a:gd name="connsiteY0" fmla="*/ 0 h 7917180"/>
              <a:gd name="connsiteX1" fmla="*/ 981075 w 2052641"/>
              <a:gd name="connsiteY1" fmla="*/ 0 h 7917180"/>
              <a:gd name="connsiteX2" fmla="*/ 2015493 w 2052641"/>
              <a:gd name="connsiteY2" fmla="*/ 4579620 h 7917180"/>
              <a:gd name="connsiteX3" fmla="*/ 1522099 w 2052641"/>
              <a:gd name="connsiteY3" fmla="*/ 7917180 h 7917180"/>
              <a:gd name="connsiteX4" fmla="*/ 457205 w 2052641"/>
              <a:gd name="connsiteY4" fmla="*/ 7917180 h 7917180"/>
              <a:gd name="connsiteX5" fmla="*/ 0 w 2052641"/>
              <a:gd name="connsiteY5" fmla="*/ 0 h 7917180"/>
              <a:gd name="connsiteX0" fmla="*/ 0 w 2107922"/>
              <a:gd name="connsiteY0" fmla="*/ 0 h 7917180"/>
              <a:gd name="connsiteX1" fmla="*/ 981075 w 2107922"/>
              <a:gd name="connsiteY1" fmla="*/ 0 h 7917180"/>
              <a:gd name="connsiteX2" fmla="*/ 2015493 w 2107922"/>
              <a:gd name="connsiteY2" fmla="*/ 4579620 h 7917180"/>
              <a:gd name="connsiteX3" fmla="*/ 1689741 w 2107922"/>
              <a:gd name="connsiteY3" fmla="*/ 7894320 h 7917180"/>
              <a:gd name="connsiteX4" fmla="*/ 457205 w 2107922"/>
              <a:gd name="connsiteY4" fmla="*/ 7917180 h 7917180"/>
              <a:gd name="connsiteX5" fmla="*/ 0 w 2107922"/>
              <a:gd name="connsiteY5" fmla="*/ 0 h 7917180"/>
              <a:gd name="connsiteX0" fmla="*/ 0 w 2104670"/>
              <a:gd name="connsiteY0" fmla="*/ 0 h 7924800"/>
              <a:gd name="connsiteX1" fmla="*/ 981075 w 2104670"/>
              <a:gd name="connsiteY1" fmla="*/ 0 h 7924800"/>
              <a:gd name="connsiteX2" fmla="*/ 2015493 w 2104670"/>
              <a:gd name="connsiteY2" fmla="*/ 4579620 h 7924800"/>
              <a:gd name="connsiteX3" fmla="*/ 1682121 w 2104670"/>
              <a:gd name="connsiteY3" fmla="*/ 7924800 h 7924800"/>
              <a:gd name="connsiteX4" fmla="*/ 457205 w 2104670"/>
              <a:gd name="connsiteY4" fmla="*/ 7917180 h 7924800"/>
              <a:gd name="connsiteX5" fmla="*/ 0 w 2104670"/>
              <a:gd name="connsiteY5" fmla="*/ 0 h 7924800"/>
              <a:gd name="connsiteX0" fmla="*/ 220975 w 2325645"/>
              <a:gd name="connsiteY0" fmla="*/ 0 h 7924800"/>
              <a:gd name="connsiteX1" fmla="*/ 1202050 w 2325645"/>
              <a:gd name="connsiteY1" fmla="*/ 0 h 7924800"/>
              <a:gd name="connsiteX2" fmla="*/ 2236468 w 2325645"/>
              <a:gd name="connsiteY2" fmla="*/ 4579620 h 7924800"/>
              <a:gd name="connsiteX3" fmla="*/ 1903096 w 2325645"/>
              <a:gd name="connsiteY3" fmla="*/ 7924800 h 7924800"/>
              <a:gd name="connsiteX4" fmla="*/ 0 w 2325645"/>
              <a:gd name="connsiteY4" fmla="*/ 7917180 h 7924800"/>
              <a:gd name="connsiteX5" fmla="*/ 220975 w 2325645"/>
              <a:gd name="connsiteY5" fmla="*/ 0 h 7924800"/>
              <a:gd name="connsiteX0" fmla="*/ 15235 w 2325645"/>
              <a:gd name="connsiteY0" fmla="*/ 0 h 7932423"/>
              <a:gd name="connsiteX1" fmla="*/ 1202050 w 2325645"/>
              <a:gd name="connsiteY1" fmla="*/ 7623 h 7932423"/>
              <a:gd name="connsiteX2" fmla="*/ 2236468 w 2325645"/>
              <a:gd name="connsiteY2" fmla="*/ 4587243 h 7932423"/>
              <a:gd name="connsiteX3" fmla="*/ 1903096 w 2325645"/>
              <a:gd name="connsiteY3" fmla="*/ 7932423 h 7932423"/>
              <a:gd name="connsiteX4" fmla="*/ 0 w 2325645"/>
              <a:gd name="connsiteY4" fmla="*/ 7924803 h 7932423"/>
              <a:gd name="connsiteX5" fmla="*/ 15235 w 2325645"/>
              <a:gd name="connsiteY5" fmla="*/ 0 h 7932423"/>
              <a:gd name="connsiteX0" fmla="*/ 375 w 2310785"/>
              <a:gd name="connsiteY0" fmla="*/ 0 h 7932423"/>
              <a:gd name="connsiteX1" fmla="*/ 1187190 w 2310785"/>
              <a:gd name="connsiteY1" fmla="*/ 7623 h 7932423"/>
              <a:gd name="connsiteX2" fmla="*/ 2221608 w 2310785"/>
              <a:gd name="connsiteY2" fmla="*/ 4587243 h 7932423"/>
              <a:gd name="connsiteX3" fmla="*/ 1888236 w 2310785"/>
              <a:gd name="connsiteY3" fmla="*/ 7932423 h 7932423"/>
              <a:gd name="connsiteX4" fmla="*/ 38480 w 2310785"/>
              <a:gd name="connsiteY4" fmla="*/ 7924803 h 7932423"/>
              <a:gd name="connsiteX5" fmla="*/ 375 w 2310785"/>
              <a:gd name="connsiteY5" fmla="*/ 0 h 7932423"/>
              <a:gd name="connsiteX0" fmla="*/ 375 w 2287880"/>
              <a:gd name="connsiteY0" fmla="*/ 0 h 7932423"/>
              <a:gd name="connsiteX1" fmla="*/ 1187190 w 2287880"/>
              <a:gd name="connsiteY1" fmla="*/ 7623 h 7932423"/>
              <a:gd name="connsiteX2" fmla="*/ 2221608 w 2287880"/>
              <a:gd name="connsiteY2" fmla="*/ 4587243 h 7932423"/>
              <a:gd name="connsiteX3" fmla="*/ 1888236 w 2287880"/>
              <a:gd name="connsiteY3" fmla="*/ 7932423 h 7932423"/>
              <a:gd name="connsiteX4" fmla="*/ 38480 w 2287880"/>
              <a:gd name="connsiteY4" fmla="*/ 7924803 h 7932423"/>
              <a:gd name="connsiteX5" fmla="*/ 375 w 2287880"/>
              <a:gd name="connsiteY5" fmla="*/ 0 h 7932423"/>
              <a:gd name="connsiteX0" fmla="*/ 375 w 2333194"/>
              <a:gd name="connsiteY0" fmla="*/ 0 h 7932423"/>
              <a:gd name="connsiteX1" fmla="*/ 1187190 w 2333194"/>
              <a:gd name="connsiteY1" fmla="*/ 7623 h 7932423"/>
              <a:gd name="connsiteX2" fmla="*/ 2288194 w 2333194"/>
              <a:gd name="connsiteY2" fmla="*/ 4564383 h 7932423"/>
              <a:gd name="connsiteX3" fmla="*/ 1888236 w 2333194"/>
              <a:gd name="connsiteY3" fmla="*/ 7932423 h 7932423"/>
              <a:gd name="connsiteX4" fmla="*/ 38480 w 2333194"/>
              <a:gd name="connsiteY4" fmla="*/ 7924803 h 7932423"/>
              <a:gd name="connsiteX5" fmla="*/ 375 w 2333194"/>
              <a:gd name="connsiteY5" fmla="*/ 0 h 7932423"/>
              <a:gd name="connsiteX0" fmla="*/ 375 w 2347985"/>
              <a:gd name="connsiteY0" fmla="*/ 0 h 7932423"/>
              <a:gd name="connsiteX1" fmla="*/ 1187190 w 2347985"/>
              <a:gd name="connsiteY1" fmla="*/ 7623 h 7932423"/>
              <a:gd name="connsiteX2" fmla="*/ 2288194 w 2347985"/>
              <a:gd name="connsiteY2" fmla="*/ 4564383 h 7932423"/>
              <a:gd name="connsiteX3" fmla="*/ 1888236 w 2347985"/>
              <a:gd name="connsiteY3" fmla="*/ 7932423 h 7932423"/>
              <a:gd name="connsiteX4" fmla="*/ 38480 w 2347985"/>
              <a:gd name="connsiteY4" fmla="*/ 7924803 h 7932423"/>
              <a:gd name="connsiteX5" fmla="*/ 375 w 2347985"/>
              <a:gd name="connsiteY5" fmla="*/ 0 h 7932423"/>
              <a:gd name="connsiteX0" fmla="*/ 375 w 2314415"/>
              <a:gd name="connsiteY0" fmla="*/ 0 h 7932423"/>
              <a:gd name="connsiteX1" fmla="*/ 1187190 w 2314415"/>
              <a:gd name="connsiteY1" fmla="*/ 7623 h 7932423"/>
              <a:gd name="connsiteX2" fmla="*/ 2288194 w 2314415"/>
              <a:gd name="connsiteY2" fmla="*/ 4564383 h 7932423"/>
              <a:gd name="connsiteX3" fmla="*/ 1888236 w 2314415"/>
              <a:gd name="connsiteY3" fmla="*/ 7932423 h 7932423"/>
              <a:gd name="connsiteX4" fmla="*/ 38480 w 2314415"/>
              <a:gd name="connsiteY4" fmla="*/ 7924803 h 7932423"/>
              <a:gd name="connsiteX5" fmla="*/ 375 w 2314415"/>
              <a:gd name="connsiteY5" fmla="*/ 0 h 7932423"/>
              <a:gd name="connsiteX0" fmla="*/ 375 w 2314415"/>
              <a:gd name="connsiteY0" fmla="*/ 0 h 7932423"/>
              <a:gd name="connsiteX1" fmla="*/ 1187190 w 2314415"/>
              <a:gd name="connsiteY1" fmla="*/ 7623 h 7932423"/>
              <a:gd name="connsiteX2" fmla="*/ 2288194 w 2314415"/>
              <a:gd name="connsiteY2" fmla="*/ 4564383 h 7932423"/>
              <a:gd name="connsiteX3" fmla="*/ 1888236 w 2314415"/>
              <a:gd name="connsiteY3" fmla="*/ 7932423 h 7932423"/>
              <a:gd name="connsiteX4" fmla="*/ 38480 w 2314415"/>
              <a:gd name="connsiteY4" fmla="*/ 7924803 h 7932423"/>
              <a:gd name="connsiteX5" fmla="*/ 375 w 2314415"/>
              <a:gd name="connsiteY5" fmla="*/ 0 h 7932423"/>
              <a:gd name="connsiteX0" fmla="*/ 375 w 2309950"/>
              <a:gd name="connsiteY0" fmla="*/ 0 h 7932423"/>
              <a:gd name="connsiteX1" fmla="*/ 1381150 w 2309950"/>
              <a:gd name="connsiteY1" fmla="*/ 7621 h 7932423"/>
              <a:gd name="connsiteX2" fmla="*/ 2288194 w 2309950"/>
              <a:gd name="connsiteY2" fmla="*/ 4564383 h 7932423"/>
              <a:gd name="connsiteX3" fmla="*/ 1888236 w 2309950"/>
              <a:gd name="connsiteY3" fmla="*/ 7932423 h 7932423"/>
              <a:gd name="connsiteX4" fmla="*/ 38480 w 2309950"/>
              <a:gd name="connsiteY4" fmla="*/ 7924803 h 7932423"/>
              <a:gd name="connsiteX5" fmla="*/ 375 w 2309950"/>
              <a:gd name="connsiteY5" fmla="*/ 0 h 7932423"/>
              <a:gd name="connsiteX0" fmla="*/ 375 w 2309950"/>
              <a:gd name="connsiteY0" fmla="*/ 0 h 7932423"/>
              <a:gd name="connsiteX1" fmla="*/ 1381150 w 2309950"/>
              <a:gd name="connsiteY1" fmla="*/ 7621 h 7932423"/>
              <a:gd name="connsiteX2" fmla="*/ 2288194 w 2309950"/>
              <a:gd name="connsiteY2" fmla="*/ 4564383 h 7932423"/>
              <a:gd name="connsiteX3" fmla="*/ 1888236 w 2309950"/>
              <a:gd name="connsiteY3" fmla="*/ 7932423 h 7932423"/>
              <a:gd name="connsiteX4" fmla="*/ 38480 w 2309950"/>
              <a:gd name="connsiteY4" fmla="*/ 7924803 h 7932423"/>
              <a:gd name="connsiteX5" fmla="*/ 375 w 2309950"/>
              <a:gd name="connsiteY5" fmla="*/ 0 h 7932423"/>
              <a:gd name="connsiteX0" fmla="*/ 375 w 2314362"/>
              <a:gd name="connsiteY0" fmla="*/ 0 h 7924803"/>
              <a:gd name="connsiteX1" fmla="*/ 1381150 w 2314362"/>
              <a:gd name="connsiteY1" fmla="*/ 7621 h 7924803"/>
              <a:gd name="connsiteX2" fmla="*/ 2288194 w 2314362"/>
              <a:gd name="connsiteY2" fmla="*/ 4564383 h 7924803"/>
              <a:gd name="connsiteX3" fmla="*/ 1917330 w 2314362"/>
              <a:gd name="connsiteY3" fmla="*/ 7844675 h 7924803"/>
              <a:gd name="connsiteX4" fmla="*/ 38480 w 2314362"/>
              <a:gd name="connsiteY4" fmla="*/ 7924803 h 7924803"/>
              <a:gd name="connsiteX5" fmla="*/ 375 w 2314362"/>
              <a:gd name="connsiteY5" fmla="*/ 0 h 7924803"/>
              <a:gd name="connsiteX0" fmla="*/ 462 w 2314449"/>
              <a:gd name="connsiteY0" fmla="*/ 0 h 7977452"/>
              <a:gd name="connsiteX1" fmla="*/ 1381237 w 2314449"/>
              <a:gd name="connsiteY1" fmla="*/ 7621 h 7977452"/>
              <a:gd name="connsiteX2" fmla="*/ 2288281 w 2314449"/>
              <a:gd name="connsiteY2" fmla="*/ 4564383 h 7977452"/>
              <a:gd name="connsiteX3" fmla="*/ 1917417 w 2314449"/>
              <a:gd name="connsiteY3" fmla="*/ 7844675 h 7977452"/>
              <a:gd name="connsiteX4" fmla="*/ 28869 w 2314449"/>
              <a:gd name="connsiteY4" fmla="*/ 7977452 h 7977452"/>
              <a:gd name="connsiteX5" fmla="*/ 462 w 2314449"/>
              <a:gd name="connsiteY5" fmla="*/ 0 h 7977452"/>
              <a:gd name="connsiteX0" fmla="*/ 462 w 2367743"/>
              <a:gd name="connsiteY0" fmla="*/ 0 h 7977452"/>
              <a:gd name="connsiteX1" fmla="*/ 1381237 w 2367743"/>
              <a:gd name="connsiteY1" fmla="*/ 7621 h 7977452"/>
              <a:gd name="connsiteX2" fmla="*/ 2346472 w 2367743"/>
              <a:gd name="connsiteY2" fmla="*/ 4476635 h 7977452"/>
              <a:gd name="connsiteX3" fmla="*/ 1917417 w 2367743"/>
              <a:gd name="connsiteY3" fmla="*/ 7844675 h 7977452"/>
              <a:gd name="connsiteX4" fmla="*/ 28869 w 2367743"/>
              <a:gd name="connsiteY4" fmla="*/ 7977452 h 7977452"/>
              <a:gd name="connsiteX5" fmla="*/ 462 w 2367743"/>
              <a:gd name="connsiteY5" fmla="*/ 0 h 7977452"/>
              <a:gd name="connsiteX0" fmla="*/ 462 w 2355563"/>
              <a:gd name="connsiteY0" fmla="*/ 0 h 7977452"/>
              <a:gd name="connsiteX1" fmla="*/ 1381237 w 2355563"/>
              <a:gd name="connsiteY1" fmla="*/ 7621 h 7977452"/>
              <a:gd name="connsiteX2" fmla="*/ 2346472 w 2355563"/>
              <a:gd name="connsiteY2" fmla="*/ 4476635 h 7977452"/>
              <a:gd name="connsiteX3" fmla="*/ 1917417 w 2355563"/>
              <a:gd name="connsiteY3" fmla="*/ 7844675 h 7977452"/>
              <a:gd name="connsiteX4" fmla="*/ 28869 w 2355563"/>
              <a:gd name="connsiteY4" fmla="*/ 7977452 h 7977452"/>
              <a:gd name="connsiteX5" fmla="*/ 462 w 2355563"/>
              <a:gd name="connsiteY5" fmla="*/ 0 h 7977452"/>
              <a:gd name="connsiteX0" fmla="*/ 462 w 2402437"/>
              <a:gd name="connsiteY0" fmla="*/ 0 h 7977452"/>
              <a:gd name="connsiteX1" fmla="*/ 1381237 w 2402437"/>
              <a:gd name="connsiteY1" fmla="*/ 7621 h 7977452"/>
              <a:gd name="connsiteX2" fmla="*/ 2394965 w 2402437"/>
              <a:gd name="connsiteY2" fmla="*/ 4476635 h 7977452"/>
              <a:gd name="connsiteX3" fmla="*/ 1917417 w 2402437"/>
              <a:gd name="connsiteY3" fmla="*/ 7844675 h 7977452"/>
              <a:gd name="connsiteX4" fmla="*/ 28869 w 2402437"/>
              <a:gd name="connsiteY4" fmla="*/ 7977452 h 7977452"/>
              <a:gd name="connsiteX5" fmla="*/ 462 w 2402437"/>
              <a:gd name="connsiteY5" fmla="*/ 0 h 7977452"/>
              <a:gd name="connsiteX0" fmla="*/ 462 w 2402436"/>
              <a:gd name="connsiteY0" fmla="*/ 0 h 7977452"/>
              <a:gd name="connsiteX1" fmla="*/ 1381237 w 2402436"/>
              <a:gd name="connsiteY1" fmla="*/ 7621 h 7977452"/>
              <a:gd name="connsiteX2" fmla="*/ 2394965 w 2402436"/>
              <a:gd name="connsiteY2" fmla="*/ 4476635 h 7977452"/>
              <a:gd name="connsiteX3" fmla="*/ 1917417 w 2402436"/>
              <a:gd name="connsiteY3" fmla="*/ 7844675 h 7977452"/>
              <a:gd name="connsiteX4" fmla="*/ 28869 w 2402436"/>
              <a:gd name="connsiteY4" fmla="*/ 7977452 h 7977452"/>
              <a:gd name="connsiteX5" fmla="*/ 462 w 2402436"/>
              <a:gd name="connsiteY5" fmla="*/ 0 h 797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2436" h="7977452">
                <a:moveTo>
                  <a:pt x="462" y="0"/>
                </a:moveTo>
                <a:lnTo>
                  <a:pt x="1381237" y="7621"/>
                </a:lnTo>
                <a:cubicBezTo>
                  <a:pt x="2223709" y="1148343"/>
                  <a:pt x="2344395" y="3135360"/>
                  <a:pt x="2394965" y="4476635"/>
                </a:cubicBezTo>
                <a:cubicBezTo>
                  <a:pt x="2445535" y="5817910"/>
                  <a:pt x="2234255" y="6819778"/>
                  <a:pt x="1917417" y="7844675"/>
                </a:cubicBezTo>
                <a:lnTo>
                  <a:pt x="28869" y="7977452"/>
                </a:lnTo>
                <a:cubicBezTo>
                  <a:pt x="33947" y="5335851"/>
                  <a:pt x="-4616" y="2641601"/>
                  <a:pt x="462" y="0"/>
                </a:cubicBezTo>
                <a:close/>
              </a:path>
            </a:pathLst>
          </a:custGeom>
          <a:solidFill>
            <a:schemeClr val="accent5">
              <a:lumMod val="60000"/>
              <a:lumOff val="40000"/>
            </a:schemeClr>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p:cNvSpPr/>
          <p:nvPr/>
        </p:nvSpPr>
        <p:spPr>
          <a:xfrm>
            <a:off x="1727200" y="554754"/>
            <a:ext cx="9855200" cy="748988"/>
          </a:xfrm>
          <a:prstGeom prst="rect">
            <a:avLst/>
          </a:prstGeom>
        </p:spPr>
        <p:txBody>
          <a:bodyPr wrap="square">
            <a:spAutoFit/>
          </a:bodyPr>
          <a:lstStyle/>
          <a:p>
            <a:pPr algn="ctr" eaLnBrk="1" hangingPunct="1"/>
            <a:r>
              <a:rPr lang="vi-VN"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rPr>
              <a:t>TẬP HUẤN DẠY HỌC</a:t>
            </a:r>
            <a:r>
              <a:rPr lang="en-US"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rPr>
              <a:t> SGK TIẾNG VIỆT 2</a:t>
            </a:r>
          </a:p>
        </p:txBody>
      </p:sp>
      <p:sp>
        <p:nvSpPr>
          <p:cNvPr id="23" name="Flowchart: Delay 1"/>
          <p:cNvSpPr/>
          <p:nvPr/>
        </p:nvSpPr>
        <p:spPr>
          <a:xfrm rot="5400000">
            <a:off x="4889500" y="-4787900"/>
            <a:ext cx="2616200" cy="12192000"/>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p>
        </p:txBody>
      </p:sp>
      <p:sp>
        <p:nvSpPr>
          <p:cNvPr id="26" name="Rectangle 25"/>
          <p:cNvSpPr/>
          <p:nvPr/>
        </p:nvSpPr>
        <p:spPr>
          <a:xfrm>
            <a:off x="1371599" y="525017"/>
            <a:ext cx="9855200" cy="1405641"/>
          </a:xfrm>
          <a:prstGeom prst="rect">
            <a:avLst/>
          </a:prstGeom>
        </p:spPr>
        <p:txBody>
          <a:bodyPr wrap="square">
            <a:spAutoFit/>
          </a:bodyPr>
          <a:lstStyle/>
          <a:p>
            <a:pPr algn="ctr" eaLnBrk="1" hangingPunct="1"/>
            <a:r>
              <a:rPr lang="en-US"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rPr>
              <a:t>TẬP HUẤN, BỒI DƯỠNG GIÁO VIÊN</a:t>
            </a:r>
          </a:p>
          <a:p>
            <a:pPr algn="ctr" eaLnBrk="1" hangingPunct="1"/>
            <a:r>
              <a:rPr lang="en-US"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rPr>
              <a:t>SỬ DỤNG  SGK </a:t>
            </a:r>
            <a:r>
              <a:rPr lang="vi-VN"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rPr>
              <a:t>TIẾNG VIỆT 4</a:t>
            </a:r>
            <a:endParaRPr lang="en-US" altLang="en-US" sz="4267"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28" name="Rectangle 27"/>
          <p:cNvSpPr/>
          <p:nvPr/>
        </p:nvSpPr>
        <p:spPr>
          <a:xfrm>
            <a:off x="2133599" y="1903604"/>
            <a:ext cx="8331200" cy="502766"/>
          </a:xfrm>
          <a:prstGeom prst="rect">
            <a:avLst/>
          </a:prstGeom>
        </p:spPr>
        <p:txBody>
          <a:bodyPr wrap="square">
            <a:spAutoFit/>
          </a:bodyPr>
          <a:lstStyle/>
          <a:p>
            <a:pPr algn="ctr" eaLnBrk="1" hangingPunct="1"/>
            <a:r>
              <a:rPr lang="en-US" altLang="en-US" sz="2667" b="1" dirty="0">
                <a:solidFill>
                  <a:schemeClr val="bg1"/>
                </a:solidFill>
                <a:latin typeface="Calibri" panose="020F0502020204030204" pitchFamily="34" charset="0"/>
                <a:ea typeface="Cambria" panose="02040503050406030204" pitchFamily="18" charset="0"/>
                <a:cs typeface="Calibri" panose="020F0502020204030204" pitchFamily="34" charset="0"/>
              </a:rPr>
              <a:t>BỘ SÁCH </a:t>
            </a:r>
            <a:r>
              <a:rPr lang="en-US" altLang="en-US" sz="2667" b="1" i="1" dirty="0">
                <a:solidFill>
                  <a:schemeClr val="bg1"/>
                </a:solidFill>
                <a:latin typeface="Calibri" panose="020F0502020204030204" pitchFamily="34" charset="0"/>
                <a:ea typeface="Cambria" panose="02040503050406030204" pitchFamily="18" charset="0"/>
                <a:cs typeface="Calibri" panose="020F0502020204030204" pitchFamily="34" charset="0"/>
              </a:rPr>
              <a:t>KẾT NỐI TRI THỨC VỚI CUỘC SỐNG</a:t>
            </a: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96" y="95480"/>
            <a:ext cx="1105504" cy="918544"/>
          </a:xfrm>
          <a:prstGeom prst="rect">
            <a:avLst/>
          </a:prstGeom>
        </p:spPr>
      </p:pic>
      <p:pic>
        <p:nvPicPr>
          <p:cNvPr id="10" name="Picture 9">
            <a:extLst>
              <a:ext uri="{FF2B5EF4-FFF2-40B4-BE49-F238E27FC236}">
                <a16:creationId xmlns:a16="http://schemas.microsoft.com/office/drawing/2014/main" id="{B3C1FE3C-7519-4E6A-94FA-752D1B34576E}"/>
              </a:ext>
            </a:extLst>
          </p:cNvPr>
          <p:cNvPicPr>
            <a:picLocks noChangeAspect="1"/>
          </p:cNvPicPr>
          <p:nvPr/>
        </p:nvPicPr>
        <p:blipFill>
          <a:blip r:embed="rId5"/>
          <a:stretch>
            <a:fillRect/>
          </a:stretch>
        </p:blipFill>
        <p:spPr>
          <a:xfrm>
            <a:off x="2830682" y="2896140"/>
            <a:ext cx="2990998" cy="3961859"/>
          </a:xfrm>
          <a:prstGeom prst="rect">
            <a:avLst/>
          </a:prstGeom>
          <a:effectLst>
            <a:reflection blurRad="6350" stA="50000" endA="300" endPos="55500" dist="101600" dir="5400000" sy="-100000" algn="bl" rotWithShape="0"/>
          </a:effectLst>
        </p:spPr>
      </p:pic>
      <p:pic>
        <p:nvPicPr>
          <p:cNvPr id="11" name="Picture 10">
            <a:extLst>
              <a:ext uri="{FF2B5EF4-FFF2-40B4-BE49-F238E27FC236}">
                <a16:creationId xmlns:a16="http://schemas.microsoft.com/office/drawing/2014/main" id="{032EC4F4-EDA0-410C-810D-AE76A8FF4974}"/>
              </a:ext>
            </a:extLst>
          </p:cNvPr>
          <p:cNvPicPr>
            <a:picLocks noChangeAspect="1"/>
          </p:cNvPicPr>
          <p:nvPr/>
        </p:nvPicPr>
        <p:blipFill>
          <a:blip r:embed="rId6"/>
          <a:stretch>
            <a:fillRect/>
          </a:stretch>
        </p:blipFill>
        <p:spPr>
          <a:xfrm>
            <a:off x="6382889" y="2896140"/>
            <a:ext cx="2984631" cy="3961859"/>
          </a:xfrm>
          <a:prstGeom prst="rect">
            <a:avLst/>
          </a:prstGeom>
          <a:effectLst/>
        </p:spPr>
      </p:pic>
    </p:spTree>
    <p:extLst>
      <p:ext uri="{BB962C8B-B14F-4D97-AF65-F5344CB8AC3E}">
        <p14:creationId xmlns:p14="http://schemas.microsoft.com/office/powerpoint/2010/main" val="3914175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10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200"/>
                                        <p:tgtEl>
                                          <p:spTgt spid="2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amond(in)">
                                      <p:cBhvr>
                                        <p:cTn id="16" dur="1000"/>
                                        <p:tgtEl>
                                          <p:spTgt spid="26"/>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ox(in)">
                                      <p:cBhvr>
                                        <p:cTn id="2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P spid="23" grpId="0" animBg="1"/>
      <p:bldP spid="26"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20" y="0"/>
            <a:ext cx="12198284" cy="6858000"/>
          </a:xfrm>
          <a:prstGeom prst="rect">
            <a:avLst/>
          </a:prstGeom>
        </p:spPr>
      </p:pic>
      <p:sp>
        <p:nvSpPr>
          <p:cNvPr id="2" name="Rounded Rectangular Callout 1"/>
          <p:cNvSpPr/>
          <p:nvPr/>
        </p:nvSpPr>
        <p:spPr>
          <a:xfrm>
            <a:off x="8550441" y="2273933"/>
            <a:ext cx="3411617" cy="3533309"/>
          </a:xfrm>
          <a:prstGeom prst="wedgeRoundRectCallout">
            <a:avLst>
              <a:gd name="adj1" fmla="val -79047"/>
              <a:gd name="adj2" fmla="val -33525"/>
              <a:gd name="adj3" fmla="val 16667"/>
            </a:avLst>
          </a:prstGeom>
          <a:solidFill>
            <a:schemeClr val="accent1">
              <a:lumMod val="20000"/>
              <a:lumOff val="80000"/>
            </a:schemeClr>
          </a:solidFill>
          <a:effectLst>
            <a:glow rad="1397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8550441" y="2273934"/>
            <a:ext cx="3147916" cy="2985433"/>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n-US" sz="2400" dirty="0" err="1">
                <a:solidFill>
                  <a:srgbClr val="002060"/>
                </a:solidFill>
                <a:latin typeface="Arial" panose="020B0604020202020204" pitchFamily="34" charset="0"/>
                <a:cs typeface="Arial" panose="020B0604020202020204" pitchFamily="34" charset="0"/>
              </a:rPr>
              <a:t>Dạy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cấu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trúc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hướng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vào</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nội dung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a:t>
            </a:r>
          </a:p>
        </p:txBody>
      </p:sp>
      <p:pic>
        <p:nvPicPr>
          <p:cNvPr id="3" name="Picture 2"/>
          <p:cNvPicPr>
            <a:picLocks noChangeAspect="1"/>
          </p:cNvPicPr>
          <p:nvPr/>
        </p:nvPicPr>
        <p:blipFill>
          <a:blip r:embed="rId3"/>
          <a:stretch>
            <a:fillRect/>
          </a:stretch>
        </p:blipFill>
        <p:spPr>
          <a:xfrm>
            <a:off x="0" y="1229360"/>
            <a:ext cx="7579360" cy="5628640"/>
          </a:xfrm>
          <a:prstGeom prst="rect">
            <a:avLst/>
          </a:prstGeom>
        </p:spPr>
      </p:pic>
      <p:sp>
        <p:nvSpPr>
          <p:cNvPr id="9" name="Rectangle 8"/>
          <p:cNvSpPr/>
          <p:nvPr/>
        </p:nvSpPr>
        <p:spPr>
          <a:xfrm>
            <a:off x="751840" y="251993"/>
            <a:ext cx="9987280" cy="89768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en-US" sz="2800" b="1" i="1" dirty="0">
                <a:solidFill>
                  <a:srgbClr val="FF000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Chú</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trọng</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dạy</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kiến</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thức</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tiếng</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Việt</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theo</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quan</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điểm</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chức</a:t>
            </a:r>
            <a:r>
              <a:rPr lang="en-US" sz="2400" b="1" i="1" dirty="0">
                <a:solidFill>
                  <a:srgbClr val="0070C0"/>
                </a:solidFill>
                <a:latin typeface="Arial" panose="020B0604020202020204" pitchFamily="34" charset="0"/>
                <a:cs typeface="Arial" panose="020B0604020202020204" pitchFamily="34" charset="0"/>
              </a:rPr>
              <a:t> </a:t>
            </a:r>
            <a:r>
              <a:rPr lang="en-US" sz="2400" b="1" i="1" dirty="0" err="1">
                <a:solidFill>
                  <a:srgbClr val="0070C0"/>
                </a:solidFill>
                <a:latin typeface="Arial" panose="020B0604020202020204" pitchFamily="34" charset="0"/>
                <a:cs typeface="Arial" panose="020B0604020202020204" pitchFamily="34" charset="0"/>
              </a:rPr>
              <a:t>năng</a:t>
            </a:r>
            <a:r>
              <a:rPr lang="en-US" sz="2400" b="1" i="1" dirty="0">
                <a:solidFill>
                  <a:srgbClr val="0070C0"/>
                </a:solidFill>
                <a:latin typeface="Arial" panose="020B0604020202020204" pitchFamily="34" charset="0"/>
                <a:cs typeface="Arial" panose="020B0604020202020204" pitchFamily="34" charset="0"/>
              </a:rPr>
              <a:t>.</a:t>
            </a:r>
          </a:p>
          <a:p>
            <a:pPr algn="just">
              <a:lnSpc>
                <a:spcPts val="2667"/>
              </a:lnSpc>
              <a:spcBef>
                <a:spcPts val="667"/>
              </a:spcBef>
            </a:pPr>
            <a:endParaRPr lang="vi-VN" sz="2400" b="1" dirty="0">
              <a:solidFill>
                <a:srgbClr val="0070C0"/>
              </a:solidFill>
              <a:latin typeface="Arial" panose="020B0604020202020204" pitchFamily="34" charset="0"/>
              <a:cs typeface="Arial" panose="020B0604020202020204" pitchFamily="34" charset="0"/>
            </a:endParaRPr>
          </a:p>
        </p:txBody>
      </p:sp>
      <p:sp>
        <p:nvSpPr>
          <p:cNvPr id="11" name="Snip Diagonal Corner Rectangle 10"/>
          <p:cNvSpPr/>
          <p:nvPr/>
        </p:nvSpPr>
        <p:spPr>
          <a:xfrm>
            <a:off x="285620" y="251994"/>
            <a:ext cx="597505" cy="561209"/>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1047789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23"/>
            <a:ext cx="12198284" cy="6858000"/>
          </a:xfrm>
          <a:prstGeom prst="rect">
            <a:avLst/>
          </a:prstGeom>
        </p:spPr>
      </p:pic>
      <p:sp>
        <p:nvSpPr>
          <p:cNvPr id="2" name="TextBox 1"/>
          <p:cNvSpPr txBox="1"/>
          <p:nvPr/>
        </p:nvSpPr>
        <p:spPr>
          <a:xfrm>
            <a:off x="1229606" y="509703"/>
            <a:ext cx="8705065" cy="1220783"/>
          </a:xfrm>
          <a:prstGeom prst="rect">
            <a:avLst/>
          </a:prstGeom>
          <a:noFill/>
        </p:spPr>
        <p:txBody>
          <a:bodyPr wrap="square" rtlCol="0">
            <a:spAutoFit/>
          </a:bodyPr>
          <a:lstStyle/>
          <a:p>
            <a:pPr algn="just"/>
            <a:endParaRPr lang="vi-VN" sz="2400" dirty="0"/>
          </a:p>
          <a:p>
            <a:pPr algn="just"/>
            <a:r>
              <a:rPr lang="en-US" sz="2800" b="1" dirty="0">
                <a:solidFill>
                  <a:srgbClr val="FF0000"/>
                </a:solidFill>
                <a:latin typeface="Arial" panose="020B0604020202020204" pitchFamily="34" charset="0"/>
                <a:cs typeface="Arial" panose="020B0604020202020204" pitchFamily="34" charset="0"/>
              </a:rPr>
              <a:t>CẤU TRÚC SÁCH VÀ CẤU TRÚC BÀI HỌC</a:t>
            </a:r>
            <a:endParaRPr lang="vi-VN" sz="2800" b="1" dirty="0">
              <a:solidFill>
                <a:srgbClr val="FF0000"/>
              </a:solidFill>
              <a:latin typeface="Arial" panose="020B0604020202020204" pitchFamily="34" charset="0"/>
              <a:cs typeface="Arial" panose="020B0604020202020204" pitchFamily="34" charset="0"/>
            </a:endParaRPr>
          </a:p>
          <a:p>
            <a:pPr algn="just"/>
            <a:endParaRPr lang="vi-VN" sz="2133" dirty="0"/>
          </a:p>
        </p:txBody>
      </p:sp>
      <p:grpSp>
        <p:nvGrpSpPr>
          <p:cNvPr id="4" name="Group 3"/>
          <p:cNvGrpSpPr/>
          <p:nvPr/>
        </p:nvGrpSpPr>
        <p:grpSpPr>
          <a:xfrm>
            <a:off x="638151" y="876116"/>
            <a:ext cx="594967" cy="508000"/>
            <a:chOff x="1534975" y="1278102"/>
            <a:chExt cx="446225" cy="381000"/>
          </a:xfrm>
        </p:grpSpPr>
        <p:sp>
          <p:nvSpPr>
            <p:cNvPr id="5" name="Snip Diagonal Corner Rectangle 4"/>
            <p:cNvSpPr/>
            <p:nvPr/>
          </p:nvSpPr>
          <p:spPr>
            <a:xfrm>
              <a:off x="1534975" y="1278102"/>
              <a:ext cx="443591" cy="381000"/>
            </a:xfrm>
            <a:prstGeom prst="snip2DiagRect">
              <a:avLst/>
            </a:prstGeom>
            <a:solidFill>
              <a:srgbClr val="F58746"/>
            </a:solidFill>
            <a:ln w="28575"/>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400" b="1">
                <a:solidFill>
                  <a:schemeClr val="tx1"/>
                </a:solidFill>
              </a:endParaRPr>
            </a:p>
          </p:txBody>
        </p:sp>
        <p:sp>
          <p:nvSpPr>
            <p:cNvPr id="6" name="Rectangle 5"/>
            <p:cNvSpPr/>
            <p:nvPr/>
          </p:nvSpPr>
          <p:spPr>
            <a:xfrm>
              <a:off x="1534975" y="1296329"/>
              <a:ext cx="446225" cy="315423"/>
            </a:xfrm>
            <a:prstGeom prst="rect">
              <a:avLst/>
            </a:prstGeom>
          </p:spPr>
          <p:txBody>
            <a:bodyPr wrap="square">
              <a:spAutoFit/>
            </a:bodyPr>
            <a:lstStyle/>
            <a:p>
              <a:r>
                <a:rPr lang="en-US" sz="2133" b="1" dirty="0">
                  <a:solidFill>
                    <a:schemeClr val="bg1"/>
                  </a:solidFill>
                  <a:latin typeface="Cambria" panose="02040503050406030204" pitchFamily="18" charset="0"/>
                  <a:ea typeface="Cambria" panose="02040503050406030204" pitchFamily="18" charset="0"/>
                </a:rPr>
                <a:t>  </a:t>
              </a:r>
              <a:r>
                <a:rPr lang="vi-VN" sz="2133" b="1" dirty="0">
                  <a:solidFill>
                    <a:schemeClr val="bg1"/>
                  </a:solidFill>
                  <a:latin typeface="Cambria" panose="02040503050406030204" pitchFamily="18" charset="0"/>
                  <a:ea typeface="Cambria" panose="02040503050406030204" pitchFamily="18" charset="0"/>
                </a:rPr>
                <a:t>II</a:t>
              </a:r>
              <a:endParaRPr lang="en-US" sz="2133" b="1" dirty="0">
                <a:solidFill>
                  <a:schemeClr val="bg1"/>
                </a:solidFill>
              </a:endParaRPr>
            </a:p>
          </p:txBody>
        </p:sp>
      </p:grpSp>
      <p:sp>
        <p:nvSpPr>
          <p:cNvPr id="8" name="Google Shape;153;p21"/>
          <p:cNvSpPr txBox="1">
            <a:spLocks/>
          </p:cNvSpPr>
          <p:nvPr/>
        </p:nvSpPr>
        <p:spPr>
          <a:xfrm>
            <a:off x="1474118" y="2298913"/>
            <a:ext cx="3048000" cy="643124"/>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i="1" dirty="0">
                <a:solidFill>
                  <a:srgbClr val="002060"/>
                </a:solidFill>
              </a:rPr>
              <a:t>Mỗi người một vẻ</a:t>
            </a:r>
            <a:endParaRPr lang="en-US" sz="2400" i="1" dirty="0">
              <a:solidFill>
                <a:srgbClr val="002060"/>
              </a:solidFill>
            </a:endParaRPr>
          </a:p>
        </p:txBody>
      </p:sp>
      <p:sp>
        <p:nvSpPr>
          <p:cNvPr id="11" name="Google Shape;153;p21"/>
          <p:cNvSpPr txBox="1">
            <a:spLocks/>
          </p:cNvSpPr>
          <p:nvPr/>
        </p:nvSpPr>
        <p:spPr>
          <a:xfrm>
            <a:off x="1233118" y="3111474"/>
            <a:ext cx="3390602" cy="662744"/>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Trải</a:t>
            </a:r>
            <a:r>
              <a:rPr lang="en-US" sz="2133" i="1" dirty="0">
                <a:solidFill>
                  <a:srgbClr val="002060"/>
                </a:solidFill>
              </a:rPr>
              <a:t> </a:t>
            </a:r>
            <a:r>
              <a:rPr lang="en-US" sz="2133" i="1" dirty="0" err="1">
                <a:solidFill>
                  <a:srgbClr val="002060"/>
                </a:solidFill>
              </a:rPr>
              <a:t>nghiệm</a:t>
            </a:r>
            <a:r>
              <a:rPr lang="en-US" sz="2133" i="1" dirty="0">
                <a:solidFill>
                  <a:srgbClr val="002060"/>
                </a:solidFill>
              </a:rPr>
              <a:t> </a:t>
            </a:r>
            <a:r>
              <a:rPr lang="en-US" sz="2133" i="1" dirty="0" err="1">
                <a:solidFill>
                  <a:srgbClr val="002060"/>
                </a:solidFill>
              </a:rPr>
              <a:t>và</a:t>
            </a:r>
            <a:r>
              <a:rPr lang="en-US" sz="2133" i="1" dirty="0">
                <a:solidFill>
                  <a:srgbClr val="002060"/>
                </a:solidFill>
              </a:rPr>
              <a:t> </a:t>
            </a:r>
            <a:r>
              <a:rPr lang="en-US" sz="2133" i="1" dirty="0" err="1">
                <a:solidFill>
                  <a:srgbClr val="002060"/>
                </a:solidFill>
              </a:rPr>
              <a:t>khám</a:t>
            </a:r>
            <a:r>
              <a:rPr lang="en-US" sz="2133" i="1" dirty="0">
                <a:solidFill>
                  <a:srgbClr val="002060"/>
                </a:solidFill>
              </a:rPr>
              <a:t> </a:t>
            </a:r>
            <a:r>
              <a:rPr lang="en-US" sz="2133" i="1" dirty="0" err="1">
                <a:solidFill>
                  <a:srgbClr val="002060"/>
                </a:solidFill>
              </a:rPr>
              <a:t>phá</a:t>
            </a:r>
            <a:endParaRPr lang="en-US" sz="2133" dirty="0">
              <a:solidFill>
                <a:srgbClr val="002060"/>
              </a:solidFill>
            </a:endParaRPr>
          </a:p>
        </p:txBody>
      </p:sp>
      <p:sp>
        <p:nvSpPr>
          <p:cNvPr id="13" name="Google Shape;55;p11"/>
          <p:cNvSpPr/>
          <p:nvPr/>
        </p:nvSpPr>
        <p:spPr>
          <a:xfrm>
            <a:off x="1207740" y="3111866"/>
            <a:ext cx="3580756"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14" name="Google Shape;153;p21"/>
          <p:cNvSpPr txBox="1">
            <a:spLocks/>
          </p:cNvSpPr>
          <p:nvPr/>
        </p:nvSpPr>
        <p:spPr>
          <a:xfrm>
            <a:off x="1474118" y="3924514"/>
            <a:ext cx="3048000" cy="676888"/>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Niềm</a:t>
            </a:r>
            <a:r>
              <a:rPr lang="en-US" sz="2133" i="1" dirty="0">
                <a:solidFill>
                  <a:srgbClr val="002060"/>
                </a:solidFill>
              </a:rPr>
              <a:t> </a:t>
            </a:r>
            <a:r>
              <a:rPr lang="en-US" sz="2133" i="1" dirty="0" err="1">
                <a:solidFill>
                  <a:srgbClr val="002060"/>
                </a:solidFill>
              </a:rPr>
              <a:t>vui</a:t>
            </a:r>
            <a:r>
              <a:rPr lang="en-US" sz="2133" i="1" dirty="0">
                <a:solidFill>
                  <a:srgbClr val="002060"/>
                </a:solidFill>
              </a:rPr>
              <a:t> </a:t>
            </a:r>
            <a:r>
              <a:rPr lang="en-US" sz="2133" i="1" dirty="0" err="1">
                <a:solidFill>
                  <a:srgbClr val="002060"/>
                </a:solidFill>
              </a:rPr>
              <a:t>sáng</a:t>
            </a:r>
            <a:r>
              <a:rPr lang="en-US" sz="2133" i="1" dirty="0">
                <a:solidFill>
                  <a:srgbClr val="002060"/>
                </a:solidFill>
              </a:rPr>
              <a:t> </a:t>
            </a:r>
            <a:r>
              <a:rPr lang="en-US" sz="2133" i="1" dirty="0" err="1">
                <a:solidFill>
                  <a:srgbClr val="002060"/>
                </a:solidFill>
              </a:rPr>
              <a:t>tạo</a:t>
            </a:r>
            <a:endParaRPr lang="en-US" sz="2133" i="1" dirty="0">
              <a:solidFill>
                <a:srgbClr val="002060"/>
              </a:solidFill>
            </a:endParaRPr>
          </a:p>
        </p:txBody>
      </p:sp>
      <p:sp>
        <p:nvSpPr>
          <p:cNvPr id="16" name="Google Shape;55;p11"/>
          <p:cNvSpPr/>
          <p:nvPr/>
        </p:nvSpPr>
        <p:spPr>
          <a:xfrm>
            <a:off x="1332259" y="3924514"/>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17" name="Google Shape;153;p21"/>
          <p:cNvSpPr txBox="1">
            <a:spLocks/>
          </p:cNvSpPr>
          <p:nvPr/>
        </p:nvSpPr>
        <p:spPr>
          <a:xfrm>
            <a:off x="1474118" y="4762714"/>
            <a:ext cx="3048000" cy="676888"/>
          </a:xfrm>
          <a:prstGeom prst="rect">
            <a:avLst/>
          </a:prstGeom>
          <a:solidFill>
            <a:schemeClr val="accent1">
              <a:lumMod val="60000"/>
              <a:lumOff val="4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Chắp</a:t>
            </a:r>
            <a:r>
              <a:rPr lang="en-US" sz="2133" i="1" dirty="0">
                <a:solidFill>
                  <a:srgbClr val="002060"/>
                </a:solidFill>
              </a:rPr>
              <a:t> </a:t>
            </a:r>
            <a:r>
              <a:rPr lang="en-US" sz="2133" i="1" dirty="0" err="1">
                <a:solidFill>
                  <a:srgbClr val="002060"/>
                </a:solidFill>
              </a:rPr>
              <a:t>cánh</a:t>
            </a:r>
            <a:r>
              <a:rPr lang="en-US" sz="2133" i="1" dirty="0">
                <a:solidFill>
                  <a:srgbClr val="002060"/>
                </a:solidFill>
              </a:rPr>
              <a:t> </a:t>
            </a:r>
            <a:r>
              <a:rPr lang="en-US" sz="2133" i="1" dirty="0" err="1">
                <a:solidFill>
                  <a:srgbClr val="002060"/>
                </a:solidFill>
              </a:rPr>
              <a:t>ước</a:t>
            </a:r>
            <a:r>
              <a:rPr lang="en-US" sz="2133" i="1" dirty="0">
                <a:solidFill>
                  <a:srgbClr val="002060"/>
                </a:solidFill>
              </a:rPr>
              <a:t> </a:t>
            </a:r>
            <a:r>
              <a:rPr lang="en-US" sz="2133" i="1" dirty="0" err="1">
                <a:solidFill>
                  <a:srgbClr val="002060"/>
                </a:solidFill>
              </a:rPr>
              <a:t>mơ</a:t>
            </a:r>
            <a:endParaRPr lang="en-US" sz="2133" dirty="0">
              <a:solidFill>
                <a:srgbClr val="002060"/>
              </a:solidFill>
            </a:endParaRPr>
          </a:p>
        </p:txBody>
      </p:sp>
      <p:sp>
        <p:nvSpPr>
          <p:cNvPr id="19" name="Google Shape;55;p11"/>
          <p:cNvSpPr/>
          <p:nvPr/>
        </p:nvSpPr>
        <p:spPr>
          <a:xfrm>
            <a:off x="1332259" y="4743664"/>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20" name="Google Shape;153;p21"/>
          <p:cNvSpPr txBox="1">
            <a:spLocks/>
          </p:cNvSpPr>
          <p:nvPr/>
        </p:nvSpPr>
        <p:spPr>
          <a:xfrm>
            <a:off x="5156475" y="2333531"/>
            <a:ext cx="3048000" cy="676888"/>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i="1" dirty="0" err="1">
                <a:solidFill>
                  <a:srgbClr val="002060"/>
                </a:solidFill>
              </a:rPr>
              <a:t>Sống</a:t>
            </a:r>
            <a:r>
              <a:rPr lang="en-US" sz="2400" i="1" dirty="0">
                <a:solidFill>
                  <a:srgbClr val="002060"/>
                </a:solidFill>
              </a:rPr>
              <a:t> </a:t>
            </a:r>
            <a:r>
              <a:rPr lang="en-US" sz="2400" i="1" dirty="0" err="1">
                <a:solidFill>
                  <a:srgbClr val="002060"/>
                </a:solidFill>
              </a:rPr>
              <a:t>để</a:t>
            </a:r>
            <a:r>
              <a:rPr lang="en-US" sz="2400" i="1" dirty="0">
                <a:solidFill>
                  <a:srgbClr val="002060"/>
                </a:solidFill>
              </a:rPr>
              <a:t> </a:t>
            </a:r>
            <a:r>
              <a:rPr lang="en-US" sz="2400" i="1" dirty="0" err="1">
                <a:solidFill>
                  <a:srgbClr val="002060"/>
                </a:solidFill>
              </a:rPr>
              <a:t>yêu</a:t>
            </a:r>
            <a:r>
              <a:rPr lang="en-US" sz="2400" i="1" dirty="0">
                <a:solidFill>
                  <a:srgbClr val="002060"/>
                </a:solidFill>
              </a:rPr>
              <a:t> </a:t>
            </a:r>
            <a:r>
              <a:rPr lang="en-US" sz="2400" i="1" dirty="0" err="1">
                <a:solidFill>
                  <a:srgbClr val="002060"/>
                </a:solidFill>
              </a:rPr>
              <a:t>thương</a:t>
            </a:r>
            <a:endParaRPr lang="en-US" sz="2400" dirty="0">
              <a:solidFill>
                <a:srgbClr val="002060"/>
              </a:solidFill>
            </a:endParaRPr>
          </a:p>
        </p:txBody>
      </p:sp>
      <p:sp>
        <p:nvSpPr>
          <p:cNvPr id="22" name="Google Shape;55;p11"/>
          <p:cNvSpPr/>
          <p:nvPr/>
        </p:nvSpPr>
        <p:spPr>
          <a:xfrm>
            <a:off x="5014616" y="2283358"/>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3" name="Google Shape;153;p21"/>
          <p:cNvSpPr txBox="1">
            <a:spLocks/>
          </p:cNvSpPr>
          <p:nvPr/>
        </p:nvSpPr>
        <p:spPr>
          <a:xfrm>
            <a:off x="5156475" y="3096488"/>
            <a:ext cx="3048000" cy="676888"/>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Uống</a:t>
            </a:r>
            <a:r>
              <a:rPr lang="en-US" sz="2133" i="1" dirty="0">
                <a:solidFill>
                  <a:srgbClr val="002060"/>
                </a:solidFill>
              </a:rPr>
              <a:t> </a:t>
            </a:r>
            <a:r>
              <a:rPr lang="en-US" sz="2133" i="1" dirty="0" err="1">
                <a:solidFill>
                  <a:srgbClr val="002060"/>
                </a:solidFill>
              </a:rPr>
              <a:t>nước</a:t>
            </a:r>
            <a:r>
              <a:rPr lang="en-US" sz="2133" i="1" dirty="0">
                <a:solidFill>
                  <a:srgbClr val="002060"/>
                </a:solidFill>
              </a:rPr>
              <a:t> </a:t>
            </a:r>
            <a:r>
              <a:rPr lang="en-US" sz="2133" i="1" dirty="0" err="1">
                <a:solidFill>
                  <a:srgbClr val="002060"/>
                </a:solidFill>
              </a:rPr>
              <a:t>nhớ</a:t>
            </a:r>
            <a:r>
              <a:rPr lang="en-US" sz="2133" i="1" dirty="0">
                <a:solidFill>
                  <a:srgbClr val="002060"/>
                </a:solidFill>
              </a:rPr>
              <a:t> </a:t>
            </a:r>
            <a:r>
              <a:rPr lang="en-US" sz="2133" i="1" dirty="0" err="1">
                <a:solidFill>
                  <a:srgbClr val="002060"/>
                </a:solidFill>
              </a:rPr>
              <a:t>nguồn</a:t>
            </a:r>
            <a:endParaRPr lang="en-US" sz="2133" dirty="0">
              <a:solidFill>
                <a:srgbClr val="002060"/>
              </a:solidFill>
            </a:endParaRPr>
          </a:p>
        </p:txBody>
      </p:sp>
      <p:sp>
        <p:nvSpPr>
          <p:cNvPr id="25" name="Google Shape;55;p11"/>
          <p:cNvSpPr/>
          <p:nvPr/>
        </p:nvSpPr>
        <p:spPr>
          <a:xfrm>
            <a:off x="5014616" y="3096488"/>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6" name="Google Shape;153;p21"/>
          <p:cNvSpPr txBox="1">
            <a:spLocks/>
          </p:cNvSpPr>
          <p:nvPr/>
        </p:nvSpPr>
        <p:spPr>
          <a:xfrm>
            <a:off x="5116215" y="3904713"/>
            <a:ext cx="3048000" cy="657747"/>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Quê</a:t>
            </a:r>
            <a:r>
              <a:rPr lang="en-US" sz="2133" i="1" dirty="0">
                <a:solidFill>
                  <a:srgbClr val="002060"/>
                </a:solidFill>
              </a:rPr>
              <a:t> </a:t>
            </a:r>
            <a:r>
              <a:rPr lang="en-US" sz="2133" i="1" dirty="0" err="1">
                <a:solidFill>
                  <a:srgbClr val="002060"/>
                </a:solidFill>
              </a:rPr>
              <a:t>hương</a:t>
            </a:r>
            <a:r>
              <a:rPr lang="en-US" sz="2133" i="1" dirty="0">
                <a:solidFill>
                  <a:srgbClr val="002060"/>
                </a:solidFill>
              </a:rPr>
              <a:t> </a:t>
            </a:r>
            <a:r>
              <a:rPr lang="en-US" sz="2133" i="1" dirty="0" err="1">
                <a:solidFill>
                  <a:srgbClr val="002060"/>
                </a:solidFill>
              </a:rPr>
              <a:t>trong</a:t>
            </a:r>
            <a:r>
              <a:rPr lang="en-US" sz="2133" i="1" dirty="0">
                <a:solidFill>
                  <a:srgbClr val="002060"/>
                </a:solidFill>
              </a:rPr>
              <a:t> </a:t>
            </a:r>
            <a:r>
              <a:rPr lang="en-US" sz="2133" i="1" dirty="0" err="1">
                <a:solidFill>
                  <a:srgbClr val="002060"/>
                </a:solidFill>
              </a:rPr>
              <a:t>tôi</a:t>
            </a:r>
            <a:endParaRPr lang="en-US" sz="2133" i="1" dirty="0">
              <a:solidFill>
                <a:srgbClr val="002060"/>
              </a:solidFill>
            </a:endParaRPr>
          </a:p>
        </p:txBody>
      </p:sp>
      <p:sp>
        <p:nvSpPr>
          <p:cNvPr id="28" name="Google Shape;55;p11"/>
          <p:cNvSpPr/>
          <p:nvPr/>
        </p:nvSpPr>
        <p:spPr>
          <a:xfrm>
            <a:off x="4974356" y="3904622"/>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29" name="Google Shape;153;p21"/>
          <p:cNvSpPr txBox="1">
            <a:spLocks/>
          </p:cNvSpPr>
          <p:nvPr/>
        </p:nvSpPr>
        <p:spPr>
          <a:xfrm>
            <a:off x="4969055" y="4718867"/>
            <a:ext cx="3235420" cy="662743"/>
          </a:xfrm>
          <a:prstGeom prst="rect">
            <a:avLst/>
          </a:prstGeom>
          <a:solidFill>
            <a:schemeClr val="accent4">
              <a:lumMod val="40000"/>
              <a:lumOff val="60000"/>
              <a:alpha val="32690"/>
            </a:schemeClr>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133" i="1" dirty="0" err="1">
                <a:solidFill>
                  <a:srgbClr val="002060"/>
                </a:solidFill>
              </a:rPr>
              <a:t>Vì</a:t>
            </a:r>
            <a:r>
              <a:rPr lang="en-US" sz="2133" i="1" dirty="0">
                <a:solidFill>
                  <a:srgbClr val="002060"/>
                </a:solidFill>
              </a:rPr>
              <a:t> </a:t>
            </a:r>
            <a:r>
              <a:rPr lang="en-US" sz="2133" i="1" dirty="0" err="1">
                <a:solidFill>
                  <a:srgbClr val="002060"/>
                </a:solidFill>
              </a:rPr>
              <a:t>một</a:t>
            </a:r>
            <a:r>
              <a:rPr lang="en-US" sz="2133" i="1" dirty="0">
                <a:solidFill>
                  <a:srgbClr val="002060"/>
                </a:solidFill>
              </a:rPr>
              <a:t> </a:t>
            </a:r>
            <a:r>
              <a:rPr lang="en-US" sz="2133" i="1" dirty="0" err="1">
                <a:solidFill>
                  <a:srgbClr val="002060"/>
                </a:solidFill>
              </a:rPr>
              <a:t>thế</a:t>
            </a:r>
            <a:r>
              <a:rPr lang="en-US" sz="2133" i="1" dirty="0">
                <a:solidFill>
                  <a:srgbClr val="002060"/>
                </a:solidFill>
              </a:rPr>
              <a:t> </a:t>
            </a:r>
            <a:r>
              <a:rPr lang="en-US" sz="2133" i="1" dirty="0" err="1">
                <a:solidFill>
                  <a:srgbClr val="002060"/>
                </a:solidFill>
              </a:rPr>
              <a:t>giới</a:t>
            </a:r>
            <a:r>
              <a:rPr lang="en-US" sz="2133" i="1" dirty="0">
                <a:solidFill>
                  <a:srgbClr val="002060"/>
                </a:solidFill>
              </a:rPr>
              <a:t> </a:t>
            </a:r>
            <a:r>
              <a:rPr lang="en-US" sz="2133" i="1" dirty="0" err="1">
                <a:solidFill>
                  <a:srgbClr val="002060"/>
                </a:solidFill>
              </a:rPr>
              <a:t>bình</a:t>
            </a:r>
            <a:r>
              <a:rPr lang="en-US" sz="2133" i="1" dirty="0">
                <a:solidFill>
                  <a:srgbClr val="002060"/>
                </a:solidFill>
              </a:rPr>
              <a:t> </a:t>
            </a:r>
            <a:r>
              <a:rPr lang="en-US" sz="2133" i="1" dirty="0" err="1">
                <a:solidFill>
                  <a:srgbClr val="002060"/>
                </a:solidFill>
              </a:rPr>
              <a:t>yên</a:t>
            </a:r>
            <a:endParaRPr lang="en-US" sz="2133" dirty="0">
              <a:solidFill>
                <a:srgbClr val="002060"/>
              </a:solidFill>
            </a:endParaRPr>
          </a:p>
        </p:txBody>
      </p:sp>
      <p:sp>
        <p:nvSpPr>
          <p:cNvPr id="31" name="Google Shape;55;p11"/>
          <p:cNvSpPr/>
          <p:nvPr/>
        </p:nvSpPr>
        <p:spPr>
          <a:xfrm>
            <a:off x="4867454" y="4723772"/>
            <a:ext cx="3438622"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endParaRPr sz="2400"/>
          </a:p>
        </p:txBody>
      </p:sp>
      <p:sp>
        <p:nvSpPr>
          <p:cNvPr id="35" name="Google Shape;382;p37"/>
          <p:cNvSpPr/>
          <p:nvPr/>
        </p:nvSpPr>
        <p:spPr>
          <a:xfrm rot="2358244">
            <a:off x="5653977" y="1740827"/>
            <a:ext cx="504973" cy="472011"/>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accent5">
              <a:lumMod val="75000"/>
            </a:schemeClr>
          </a:solidFill>
          <a:ln>
            <a:noFill/>
          </a:ln>
        </p:spPr>
        <p:txBody>
          <a:bodyPr spcFirstLastPara="1" wrap="square" lIns="121900" tIns="121900" rIns="121900" bIns="121900" anchor="ctr" anchorCtr="0">
            <a:noAutofit/>
          </a:bodyPr>
          <a:lstStyle/>
          <a:p>
            <a:endParaRPr sz="2400"/>
          </a:p>
        </p:txBody>
      </p:sp>
      <p:sp>
        <p:nvSpPr>
          <p:cNvPr id="36" name="Rectangle 35"/>
          <p:cNvSpPr/>
          <p:nvPr/>
        </p:nvSpPr>
        <p:spPr>
          <a:xfrm>
            <a:off x="6224736" y="1771648"/>
            <a:ext cx="1254382" cy="492443"/>
          </a:xfrm>
          <a:prstGeom prst="rect">
            <a:avLst/>
          </a:prstGeom>
          <a:noFill/>
        </p:spPr>
        <p:txBody>
          <a:bodyPr wrap="none" lIns="121920" tIns="60960" rIns="121920" bIns="60960">
            <a:spAutoFit/>
          </a:bodyPr>
          <a:lstStyle/>
          <a:p>
            <a:pPr algn="ctr"/>
            <a:r>
              <a:rPr lang="en-US" sz="2400" b="1">
                <a:ln w="0"/>
                <a:solidFill>
                  <a:schemeClr val="accent5">
                    <a:lumMod val="75000"/>
                  </a:schemeClr>
                </a:solidFill>
                <a:effectLst>
                  <a:outerShdw blurRad="38100" dist="19050" dir="2700000" algn="tl" rotWithShape="0">
                    <a:schemeClr val="dk1">
                      <a:alpha val="40000"/>
                    </a:schemeClr>
                  </a:outerShdw>
                </a:effectLst>
              </a:rPr>
              <a:t>TẬP HAI</a:t>
            </a:r>
          </a:p>
        </p:txBody>
      </p:sp>
      <p:sp>
        <p:nvSpPr>
          <p:cNvPr id="37" name="Rectangle 36"/>
          <p:cNvSpPr/>
          <p:nvPr/>
        </p:nvSpPr>
        <p:spPr>
          <a:xfrm>
            <a:off x="2442787" y="1790915"/>
            <a:ext cx="1415965" cy="492443"/>
          </a:xfrm>
          <a:prstGeom prst="rect">
            <a:avLst/>
          </a:prstGeom>
          <a:noFill/>
        </p:spPr>
        <p:txBody>
          <a:bodyPr wrap="none" lIns="121920" tIns="60960" rIns="121920" bIns="60960">
            <a:spAutoFit/>
          </a:bodyPr>
          <a:lstStyle/>
          <a:p>
            <a:pPr algn="ctr"/>
            <a:r>
              <a:rPr lang="en-US" sz="2400" b="1" dirty="0">
                <a:ln w="0"/>
                <a:solidFill>
                  <a:schemeClr val="accent2">
                    <a:lumMod val="75000"/>
                  </a:schemeClr>
                </a:solidFill>
                <a:effectLst>
                  <a:outerShdw blurRad="38100" dist="19050" dir="2700000" algn="tl" rotWithShape="0">
                    <a:schemeClr val="dk1">
                      <a:alpha val="40000"/>
                    </a:schemeClr>
                  </a:outerShdw>
                </a:effectLst>
              </a:rPr>
              <a:t>TẬP MỘT</a:t>
            </a:r>
          </a:p>
        </p:txBody>
      </p:sp>
      <p:sp>
        <p:nvSpPr>
          <p:cNvPr id="7" name="Google Shape;55;p11"/>
          <p:cNvSpPr/>
          <p:nvPr/>
        </p:nvSpPr>
        <p:spPr>
          <a:xfrm>
            <a:off x="1332259" y="2265150"/>
            <a:ext cx="3291460" cy="744963"/>
          </a:xfrm>
          <a:custGeom>
            <a:avLst/>
            <a:gdLst/>
            <a:ahLst/>
            <a:cxnLst/>
            <a:rect l="l" t="t" r="r" b="b"/>
            <a:pathLst>
              <a:path w="65189" h="62358" extrusionOk="0">
                <a:moveTo>
                  <a:pt x="40283" y="1525"/>
                </a:moveTo>
                <a:lnTo>
                  <a:pt x="40000" y="1541"/>
                </a:lnTo>
                <a:lnTo>
                  <a:pt x="40000" y="1541"/>
                </a:lnTo>
                <a:lnTo>
                  <a:pt x="39811" y="1604"/>
                </a:lnTo>
                <a:lnTo>
                  <a:pt x="40283" y="1525"/>
                </a:lnTo>
                <a:close/>
                <a:moveTo>
                  <a:pt x="22547" y="1793"/>
                </a:moveTo>
                <a:lnTo>
                  <a:pt x="22359" y="1887"/>
                </a:lnTo>
                <a:lnTo>
                  <a:pt x="21981" y="2359"/>
                </a:lnTo>
                <a:lnTo>
                  <a:pt x="24057" y="1981"/>
                </a:lnTo>
                <a:lnTo>
                  <a:pt x="23208" y="2076"/>
                </a:lnTo>
                <a:lnTo>
                  <a:pt x="22925" y="1981"/>
                </a:lnTo>
                <a:lnTo>
                  <a:pt x="22642" y="1887"/>
                </a:lnTo>
                <a:lnTo>
                  <a:pt x="22642" y="1793"/>
                </a:lnTo>
                <a:close/>
                <a:moveTo>
                  <a:pt x="64528" y="13585"/>
                </a:moveTo>
                <a:lnTo>
                  <a:pt x="64528" y="13679"/>
                </a:lnTo>
                <a:lnTo>
                  <a:pt x="64551" y="13679"/>
                </a:lnTo>
                <a:lnTo>
                  <a:pt x="64528" y="13585"/>
                </a:lnTo>
                <a:close/>
                <a:moveTo>
                  <a:pt x="33868" y="58678"/>
                </a:moveTo>
                <a:lnTo>
                  <a:pt x="34057" y="58772"/>
                </a:lnTo>
                <a:lnTo>
                  <a:pt x="34057" y="58772"/>
                </a:lnTo>
                <a:lnTo>
                  <a:pt x="33962" y="58678"/>
                </a:lnTo>
                <a:close/>
                <a:moveTo>
                  <a:pt x="30849" y="58678"/>
                </a:moveTo>
                <a:lnTo>
                  <a:pt x="30943" y="58772"/>
                </a:lnTo>
                <a:lnTo>
                  <a:pt x="30283" y="58867"/>
                </a:lnTo>
                <a:lnTo>
                  <a:pt x="30472" y="58772"/>
                </a:lnTo>
                <a:lnTo>
                  <a:pt x="30849" y="58678"/>
                </a:lnTo>
                <a:close/>
                <a:moveTo>
                  <a:pt x="32264" y="59056"/>
                </a:moveTo>
                <a:lnTo>
                  <a:pt x="33113" y="59244"/>
                </a:lnTo>
                <a:lnTo>
                  <a:pt x="31698" y="59339"/>
                </a:lnTo>
                <a:lnTo>
                  <a:pt x="31415" y="59339"/>
                </a:lnTo>
                <a:lnTo>
                  <a:pt x="32264" y="59056"/>
                </a:lnTo>
                <a:close/>
                <a:moveTo>
                  <a:pt x="60849" y="0"/>
                </a:moveTo>
                <a:lnTo>
                  <a:pt x="58679" y="95"/>
                </a:lnTo>
                <a:lnTo>
                  <a:pt x="56792" y="189"/>
                </a:lnTo>
                <a:lnTo>
                  <a:pt x="58584" y="378"/>
                </a:lnTo>
                <a:lnTo>
                  <a:pt x="58301" y="189"/>
                </a:lnTo>
                <a:lnTo>
                  <a:pt x="59151" y="378"/>
                </a:lnTo>
                <a:lnTo>
                  <a:pt x="58679" y="472"/>
                </a:lnTo>
                <a:lnTo>
                  <a:pt x="58018" y="472"/>
                </a:lnTo>
                <a:lnTo>
                  <a:pt x="56792" y="283"/>
                </a:lnTo>
                <a:lnTo>
                  <a:pt x="55943" y="283"/>
                </a:lnTo>
                <a:lnTo>
                  <a:pt x="54528" y="378"/>
                </a:lnTo>
                <a:lnTo>
                  <a:pt x="50660" y="378"/>
                </a:lnTo>
                <a:lnTo>
                  <a:pt x="48585" y="472"/>
                </a:lnTo>
                <a:lnTo>
                  <a:pt x="46226" y="472"/>
                </a:lnTo>
                <a:lnTo>
                  <a:pt x="43868" y="283"/>
                </a:lnTo>
                <a:lnTo>
                  <a:pt x="44056" y="472"/>
                </a:lnTo>
                <a:lnTo>
                  <a:pt x="44339" y="472"/>
                </a:lnTo>
                <a:lnTo>
                  <a:pt x="43396" y="661"/>
                </a:lnTo>
                <a:lnTo>
                  <a:pt x="42170" y="849"/>
                </a:lnTo>
                <a:lnTo>
                  <a:pt x="40849" y="755"/>
                </a:lnTo>
                <a:lnTo>
                  <a:pt x="40377" y="661"/>
                </a:lnTo>
                <a:lnTo>
                  <a:pt x="39906" y="566"/>
                </a:lnTo>
                <a:lnTo>
                  <a:pt x="39717" y="566"/>
                </a:lnTo>
                <a:lnTo>
                  <a:pt x="38207" y="661"/>
                </a:lnTo>
                <a:lnTo>
                  <a:pt x="36509" y="944"/>
                </a:lnTo>
                <a:lnTo>
                  <a:pt x="34906" y="1132"/>
                </a:lnTo>
                <a:lnTo>
                  <a:pt x="33585" y="1132"/>
                </a:lnTo>
                <a:lnTo>
                  <a:pt x="33962" y="1038"/>
                </a:lnTo>
                <a:lnTo>
                  <a:pt x="33774" y="944"/>
                </a:lnTo>
                <a:lnTo>
                  <a:pt x="33396" y="944"/>
                </a:lnTo>
                <a:lnTo>
                  <a:pt x="32453" y="1038"/>
                </a:lnTo>
                <a:lnTo>
                  <a:pt x="30283" y="1321"/>
                </a:lnTo>
                <a:lnTo>
                  <a:pt x="30472" y="1415"/>
                </a:lnTo>
                <a:lnTo>
                  <a:pt x="30566" y="1510"/>
                </a:lnTo>
                <a:lnTo>
                  <a:pt x="29151" y="1604"/>
                </a:lnTo>
                <a:lnTo>
                  <a:pt x="29057" y="1698"/>
                </a:lnTo>
                <a:lnTo>
                  <a:pt x="29717" y="1698"/>
                </a:lnTo>
                <a:lnTo>
                  <a:pt x="28208" y="1793"/>
                </a:lnTo>
                <a:lnTo>
                  <a:pt x="27547" y="1793"/>
                </a:lnTo>
                <a:lnTo>
                  <a:pt x="27642" y="1698"/>
                </a:lnTo>
                <a:lnTo>
                  <a:pt x="28585" y="1510"/>
                </a:lnTo>
                <a:lnTo>
                  <a:pt x="27736" y="1604"/>
                </a:lnTo>
                <a:lnTo>
                  <a:pt x="26887" y="1698"/>
                </a:lnTo>
                <a:lnTo>
                  <a:pt x="26038" y="1698"/>
                </a:lnTo>
                <a:lnTo>
                  <a:pt x="25189" y="1793"/>
                </a:lnTo>
                <a:lnTo>
                  <a:pt x="25189" y="1793"/>
                </a:lnTo>
                <a:lnTo>
                  <a:pt x="25755" y="1698"/>
                </a:lnTo>
                <a:lnTo>
                  <a:pt x="24906" y="1793"/>
                </a:lnTo>
                <a:lnTo>
                  <a:pt x="24057" y="1981"/>
                </a:lnTo>
                <a:lnTo>
                  <a:pt x="25094" y="1887"/>
                </a:lnTo>
                <a:lnTo>
                  <a:pt x="26132" y="1981"/>
                </a:lnTo>
                <a:lnTo>
                  <a:pt x="24906" y="2264"/>
                </a:lnTo>
                <a:lnTo>
                  <a:pt x="23585" y="2359"/>
                </a:lnTo>
                <a:lnTo>
                  <a:pt x="23585" y="2453"/>
                </a:lnTo>
                <a:lnTo>
                  <a:pt x="23585" y="2547"/>
                </a:lnTo>
                <a:lnTo>
                  <a:pt x="25566" y="2359"/>
                </a:lnTo>
                <a:lnTo>
                  <a:pt x="27547" y="2264"/>
                </a:lnTo>
                <a:lnTo>
                  <a:pt x="29434" y="1981"/>
                </a:lnTo>
                <a:lnTo>
                  <a:pt x="30377" y="1793"/>
                </a:lnTo>
                <a:lnTo>
                  <a:pt x="31321" y="1604"/>
                </a:lnTo>
                <a:lnTo>
                  <a:pt x="30472" y="1887"/>
                </a:lnTo>
                <a:lnTo>
                  <a:pt x="30660" y="1981"/>
                </a:lnTo>
                <a:lnTo>
                  <a:pt x="31038" y="2076"/>
                </a:lnTo>
                <a:lnTo>
                  <a:pt x="31981" y="2170"/>
                </a:lnTo>
                <a:lnTo>
                  <a:pt x="33302" y="2170"/>
                </a:lnTo>
                <a:lnTo>
                  <a:pt x="34717" y="2076"/>
                </a:lnTo>
                <a:lnTo>
                  <a:pt x="37075" y="1887"/>
                </a:lnTo>
                <a:lnTo>
                  <a:pt x="37830" y="1793"/>
                </a:lnTo>
                <a:lnTo>
                  <a:pt x="37924" y="1698"/>
                </a:lnTo>
                <a:lnTo>
                  <a:pt x="38868" y="1604"/>
                </a:lnTo>
                <a:lnTo>
                  <a:pt x="38962" y="1510"/>
                </a:lnTo>
                <a:lnTo>
                  <a:pt x="38868" y="1510"/>
                </a:lnTo>
                <a:lnTo>
                  <a:pt x="38113" y="1415"/>
                </a:lnTo>
                <a:lnTo>
                  <a:pt x="40000" y="1510"/>
                </a:lnTo>
                <a:lnTo>
                  <a:pt x="38868" y="1604"/>
                </a:lnTo>
                <a:lnTo>
                  <a:pt x="40000" y="1541"/>
                </a:lnTo>
                <a:lnTo>
                  <a:pt x="40000" y="1541"/>
                </a:lnTo>
                <a:lnTo>
                  <a:pt x="40094" y="1510"/>
                </a:lnTo>
                <a:lnTo>
                  <a:pt x="40377" y="1510"/>
                </a:lnTo>
                <a:lnTo>
                  <a:pt x="40283" y="1525"/>
                </a:lnTo>
                <a:lnTo>
                  <a:pt x="40283" y="1525"/>
                </a:lnTo>
                <a:lnTo>
                  <a:pt x="40566" y="1510"/>
                </a:lnTo>
                <a:lnTo>
                  <a:pt x="41509" y="1604"/>
                </a:lnTo>
                <a:lnTo>
                  <a:pt x="44151" y="1415"/>
                </a:lnTo>
                <a:lnTo>
                  <a:pt x="45000" y="1321"/>
                </a:lnTo>
                <a:lnTo>
                  <a:pt x="44434" y="1321"/>
                </a:lnTo>
                <a:lnTo>
                  <a:pt x="45188" y="1132"/>
                </a:lnTo>
                <a:lnTo>
                  <a:pt x="45660" y="1227"/>
                </a:lnTo>
                <a:lnTo>
                  <a:pt x="45755" y="1227"/>
                </a:lnTo>
                <a:lnTo>
                  <a:pt x="45755" y="1321"/>
                </a:lnTo>
                <a:lnTo>
                  <a:pt x="45377" y="1321"/>
                </a:lnTo>
                <a:lnTo>
                  <a:pt x="46038" y="1415"/>
                </a:lnTo>
                <a:lnTo>
                  <a:pt x="46792" y="1321"/>
                </a:lnTo>
                <a:lnTo>
                  <a:pt x="46792" y="1227"/>
                </a:lnTo>
                <a:lnTo>
                  <a:pt x="46981" y="1321"/>
                </a:lnTo>
                <a:lnTo>
                  <a:pt x="47547" y="1321"/>
                </a:lnTo>
                <a:lnTo>
                  <a:pt x="47358" y="1510"/>
                </a:lnTo>
                <a:lnTo>
                  <a:pt x="46981" y="1510"/>
                </a:lnTo>
                <a:lnTo>
                  <a:pt x="46792" y="1415"/>
                </a:lnTo>
                <a:lnTo>
                  <a:pt x="43868" y="1698"/>
                </a:lnTo>
                <a:lnTo>
                  <a:pt x="45566" y="1698"/>
                </a:lnTo>
                <a:lnTo>
                  <a:pt x="47264" y="1604"/>
                </a:lnTo>
                <a:lnTo>
                  <a:pt x="50566" y="1321"/>
                </a:lnTo>
                <a:lnTo>
                  <a:pt x="52169" y="1227"/>
                </a:lnTo>
                <a:lnTo>
                  <a:pt x="55471" y="1227"/>
                </a:lnTo>
                <a:lnTo>
                  <a:pt x="57075" y="1415"/>
                </a:lnTo>
                <a:lnTo>
                  <a:pt x="56603" y="1321"/>
                </a:lnTo>
                <a:lnTo>
                  <a:pt x="56509" y="1227"/>
                </a:lnTo>
                <a:lnTo>
                  <a:pt x="57264" y="1132"/>
                </a:lnTo>
                <a:lnTo>
                  <a:pt x="58396" y="1227"/>
                </a:lnTo>
                <a:lnTo>
                  <a:pt x="58773" y="1227"/>
                </a:lnTo>
                <a:lnTo>
                  <a:pt x="58962" y="1321"/>
                </a:lnTo>
                <a:lnTo>
                  <a:pt x="59905" y="1321"/>
                </a:lnTo>
                <a:lnTo>
                  <a:pt x="61037" y="1510"/>
                </a:lnTo>
                <a:lnTo>
                  <a:pt x="61603" y="1698"/>
                </a:lnTo>
                <a:lnTo>
                  <a:pt x="62075" y="1887"/>
                </a:lnTo>
                <a:lnTo>
                  <a:pt x="62452" y="2076"/>
                </a:lnTo>
                <a:lnTo>
                  <a:pt x="62547" y="2359"/>
                </a:lnTo>
                <a:lnTo>
                  <a:pt x="62641" y="4528"/>
                </a:lnTo>
                <a:lnTo>
                  <a:pt x="62641" y="8113"/>
                </a:lnTo>
                <a:lnTo>
                  <a:pt x="62547" y="17547"/>
                </a:lnTo>
                <a:lnTo>
                  <a:pt x="62547" y="22547"/>
                </a:lnTo>
                <a:lnTo>
                  <a:pt x="62641" y="27075"/>
                </a:lnTo>
                <a:lnTo>
                  <a:pt x="62830" y="30849"/>
                </a:lnTo>
                <a:lnTo>
                  <a:pt x="62924" y="32169"/>
                </a:lnTo>
                <a:lnTo>
                  <a:pt x="63113" y="33207"/>
                </a:lnTo>
                <a:lnTo>
                  <a:pt x="63113" y="34528"/>
                </a:lnTo>
                <a:lnTo>
                  <a:pt x="63207" y="35943"/>
                </a:lnTo>
                <a:lnTo>
                  <a:pt x="63207" y="36886"/>
                </a:lnTo>
                <a:lnTo>
                  <a:pt x="63113" y="38396"/>
                </a:lnTo>
                <a:lnTo>
                  <a:pt x="62830" y="42358"/>
                </a:lnTo>
                <a:lnTo>
                  <a:pt x="62547" y="46509"/>
                </a:lnTo>
                <a:lnTo>
                  <a:pt x="62452" y="48207"/>
                </a:lnTo>
                <a:lnTo>
                  <a:pt x="62547" y="49527"/>
                </a:lnTo>
                <a:lnTo>
                  <a:pt x="62547" y="51131"/>
                </a:lnTo>
                <a:lnTo>
                  <a:pt x="62547" y="52735"/>
                </a:lnTo>
                <a:lnTo>
                  <a:pt x="62358" y="53584"/>
                </a:lnTo>
                <a:lnTo>
                  <a:pt x="62264" y="54339"/>
                </a:lnTo>
                <a:lnTo>
                  <a:pt x="61981" y="55093"/>
                </a:lnTo>
                <a:lnTo>
                  <a:pt x="61603" y="55754"/>
                </a:lnTo>
                <a:lnTo>
                  <a:pt x="61792" y="55754"/>
                </a:lnTo>
                <a:lnTo>
                  <a:pt x="61886" y="55565"/>
                </a:lnTo>
                <a:lnTo>
                  <a:pt x="62169" y="55376"/>
                </a:lnTo>
                <a:lnTo>
                  <a:pt x="62264" y="55565"/>
                </a:lnTo>
                <a:lnTo>
                  <a:pt x="62169" y="55754"/>
                </a:lnTo>
                <a:lnTo>
                  <a:pt x="61981" y="56225"/>
                </a:lnTo>
                <a:lnTo>
                  <a:pt x="61792" y="56037"/>
                </a:lnTo>
                <a:lnTo>
                  <a:pt x="61509" y="55754"/>
                </a:lnTo>
                <a:lnTo>
                  <a:pt x="61603" y="55942"/>
                </a:lnTo>
                <a:lnTo>
                  <a:pt x="61509" y="55942"/>
                </a:lnTo>
                <a:lnTo>
                  <a:pt x="61603" y="56037"/>
                </a:lnTo>
                <a:lnTo>
                  <a:pt x="60094" y="56320"/>
                </a:lnTo>
                <a:lnTo>
                  <a:pt x="58773" y="56414"/>
                </a:lnTo>
                <a:lnTo>
                  <a:pt x="57547" y="56508"/>
                </a:lnTo>
                <a:lnTo>
                  <a:pt x="56415" y="56508"/>
                </a:lnTo>
                <a:lnTo>
                  <a:pt x="56698" y="56320"/>
                </a:lnTo>
                <a:lnTo>
                  <a:pt x="56698" y="56320"/>
                </a:lnTo>
                <a:lnTo>
                  <a:pt x="56037" y="56508"/>
                </a:lnTo>
                <a:lnTo>
                  <a:pt x="54811" y="56886"/>
                </a:lnTo>
                <a:lnTo>
                  <a:pt x="53679" y="57074"/>
                </a:lnTo>
                <a:lnTo>
                  <a:pt x="53868" y="56791"/>
                </a:lnTo>
                <a:lnTo>
                  <a:pt x="54245" y="56697"/>
                </a:lnTo>
                <a:lnTo>
                  <a:pt x="53019" y="56886"/>
                </a:lnTo>
                <a:lnTo>
                  <a:pt x="51698" y="56980"/>
                </a:lnTo>
                <a:lnTo>
                  <a:pt x="50943" y="57074"/>
                </a:lnTo>
                <a:lnTo>
                  <a:pt x="51132" y="57169"/>
                </a:lnTo>
                <a:lnTo>
                  <a:pt x="48962" y="57452"/>
                </a:lnTo>
                <a:lnTo>
                  <a:pt x="48962" y="57357"/>
                </a:lnTo>
                <a:lnTo>
                  <a:pt x="48019" y="57452"/>
                </a:lnTo>
                <a:lnTo>
                  <a:pt x="47641" y="57452"/>
                </a:lnTo>
                <a:lnTo>
                  <a:pt x="46604" y="57546"/>
                </a:lnTo>
                <a:lnTo>
                  <a:pt x="44717" y="57546"/>
                </a:lnTo>
                <a:lnTo>
                  <a:pt x="44339" y="57452"/>
                </a:lnTo>
                <a:lnTo>
                  <a:pt x="45000" y="57263"/>
                </a:lnTo>
                <a:lnTo>
                  <a:pt x="40000" y="57829"/>
                </a:lnTo>
                <a:lnTo>
                  <a:pt x="38019" y="58206"/>
                </a:lnTo>
                <a:lnTo>
                  <a:pt x="37547" y="58018"/>
                </a:lnTo>
                <a:lnTo>
                  <a:pt x="37075" y="58018"/>
                </a:lnTo>
                <a:lnTo>
                  <a:pt x="36698" y="58112"/>
                </a:lnTo>
                <a:lnTo>
                  <a:pt x="36415" y="58301"/>
                </a:lnTo>
                <a:lnTo>
                  <a:pt x="36038" y="58301"/>
                </a:lnTo>
                <a:lnTo>
                  <a:pt x="36038" y="58395"/>
                </a:lnTo>
                <a:lnTo>
                  <a:pt x="36321" y="58395"/>
                </a:lnTo>
                <a:lnTo>
                  <a:pt x="36132" y="58678"/>
                </a:lnTo>
                <a:lnTo>
                  <a:pt x="37075" y="58678"/>
                </a:lnTo>
                <a:lnTo>
                  <a:pt x="37830" y="58584"/>
                </a:lnTo>
                <a:lnTo>
                  <a:pt x="38585" y="58489"/>
                </a:lnTo>
                <a:lnTo>
                  <a:pt x="39434" y="58489"/>
                </a:lnTo>
                <a:lnTo>
                  <a:pt x="38585" y="58867"/>
                </a:lnTo>
                <a:lnTo>
                  <a:pt x="37358" y="59244"/>
                </a:lnTo>
                <a:lnTo>
                  <a:pt x="36792" y="59339"/>
                </a:lnTo>
                <a:lnTo>
                  <a:pt x="36226" y="59339"/>
                </a:lnTo>
                <a:lnTo>
                  <a:pt x="35755" y="59244"/>
                </a:lnTo>
                <a:lnTo>
                  <a:pt x="35566" y="59056"/>
                </a:lnTo>
                <a:lnTo>
                  <a:pt x="35472" y="58867"/>
                </a:lnTo>
                <a:lnTo>
                  <a:pt x="36509" y="58772"/>
                </a:lnTo>
                <a:lnTo>
                  <a:pt x="35377" y="58678"/>
                </a:lnTo>
                <a:lnTo>
                  <a:pt x="34151" y="58772"/>
                </a:lnTo>
                <a:lnTo>
                  <a:pt x="34057" y="58772"/>
                </a:lnTo>
                <a:lnTo>
                  <a:pt x="33208" y="58961"/>
                </a:lnTo>
                <a:lnTo>
                  <a:pt x="32264" y="59056"/>
                </a:lnTo>
                <a:lnTo>
                  <a:pt x="32264" y="59056"/>
                </a:lnTo>
                <a:lnTo>
                  <a:pt x="33113" y="58867"/>
                </a:lnTo>
                <a:lnTo>
                  <a:pt x="31887" y="58489"/>
                </a:lnTo>
                <a:lnTo>
                  <a:pt x="31132" y="58395"/>
                </a:lnTo>
                <a:lnTo>
                  <a:pt x="31038" y="58301"/>
                </a:lnTo>
                <a:lnTo>
                  <a:pt x="31132" y="58301"/>
                </a:lnTo>
                <a:lnTo>
                  <a:pt x="31509" y="58206"/>
                </a:lnTo>
                <a:lnTo>
                  <a:pt x="30660" y="58206"/>
                </a:lnTo>
                <a:lnTo>
                  <a:pt x="30283" y="58301"/>
                </a:lnTo>
                <a:lnTo>
                  <a:pt x="29906" y="58489"/>
                </a:lnTo>
                <a:lnTo>
                  <a:pt x="29151" y="58678"/>
                </a:lnTo>
                <a:lnTo>
                  <a:pt x="29340" y="58584"/>
                </a:lnTo>
                <a:lnTo>
                  <a:pt x="29434" y="58395"/>
                </a:lnTo>
                <a:lnTo>
                  <a:pt x="29434" y="58395"/>
                </a:lnTo>
                <a:lnTo>
                  <a:pt x="28585" y="58489"/>
                </a:lnTo>
                <a:lnTo>
                  <a:pt x="28491" y="58584"/>
                </a:lnTo>
                <a:lnTo>
                  <a:pt x="28396" y="58678"/>
                </a:lnTo>
                <a:lnTo>
                  <a:pt x="27736" y="58867"/>
                </a:lnTo>
                <a:lnTo>
                  <a:pt x="25660" y="59150"/>
                </a:lnTo>
                <a:lnTo>
                  <a:pt x="22170" y="59622"/>
                </a:lnTo>
                <a:lnTo>
                  <a:pt x="22359" y="59527"/>
                </a:lnTo>
                <a:lnTo>
                  <a:pt x="22359" y="59433"/>
                </a:lnTo>
                <a:lnTo>
                  <a:pt x="22264" y="59433"/>
                </a:lnTo>
                <a:lnTo>
                  <a:pt x="22453" y="59244"/>
                </a:lnTo>
                <a:lnTo>
                  <a:pt x="22453" y="59056"/>
                </a:lnTo>
                <a:lnTo>
                  <a:pt x="21132" y="59339"/>
                </a:lnTo>
                <a:lnTo>
                  <a:pt x="19246" y="59716"/>
                </a:lnTo>
                <a:lnTo>
                  <a:pt x="18208" y="59810"/>
                </a:lnTo>
                <a:lnTo>
                  <a:pt x="17264" y="59905"/>
                </a:lnTo>
                <a:lnTo>
                  <a:pt x="16415" y="59905"/>
                </a:lnTo>
                <a:lnTo>
                  <a:pt x="15849" y="59810"/>
                </a:lnTo>
                <a:lnTo>
                  <a:pt x="14246" y="59810"/>
                </a:lnTo>
                <a:lnTo>
                  <a:pt x="11981" y="59999"/>
                </a:lnTo>
                <a:lnTo>
                  <a:pt x="11981" y="59999"/>
                </a:lnTo>
                <a:lnTo>
                  <a:pt x="12359" y="59905"/>
                </a:lnTo>
                <a:lnTo>
                  <a:pt x="12736" y="59716"/>
                </a:lnTo>
                <a:lnTo>
                  <a:pt x="11415" y="59905"/>
                </a:lnTo>
                <a:lnTo>
                  <a:pt x="10000" y="60093"/>
                </a:lnTo>
                <a:lnTo>
                  <a:pt x="7076" y="60188"/>
                </a:lnTo>
                <a:lnTo>
                  <a:pt x="4151" y="60376"/>
                </a:lnTo>
                <a:lnTo>
                  <a:pt x="2831" y="60471"/>
                </a:lnTo>
                <a:lnTo>
                  <a:pt x="1604" y="60659"/>
                </a:lnTo>
                <a:lnTo>
                  <a:pt x="1227" y="59244"/>
                </a:lnTo>
                <a:lnTo>
                  <a:pt x="1038" y="57735"/>
                </a:lnTo>
                <a:lnTo>
                  <a:pt x="850" y="56131"/>
                </a:lnTo>
                <a:lnTo>
                  <a:pt x="755" y="54433"/>
                </a:lnTo>
                <a:lnTo>
                  <a:pt x="755" y="52735"/>
                </a:lnTo>
                <a:lnTo>
                  <a:pt x="755" y="50942"/>
                </a:lnTo>
                <a:lnTo>
                  <a:pt x="1038" y="47263"/>
                </a:lnTo>
                <a:lnTo>
                  <a:pt x="1321" y="43678"/>
                </a:lnTo>
                <a:lnTo>
                  <a:pt x="1699" y="39999"/>
                </a:lnTo>
                <a:lnTo>
                  <a:pt x="2453" y="33301"/>
                </a:lnTo>
                <a:lnTo>
                  <a:pt x="2548" y="33962"/>
                </a:lnTo>
                <a:lnTo>
                  <a:pt x="2642" y="34622"/>
                </a:lnTo>
                <a:lnTo>
                  <a:pt x="2642" y="33018"/>
                </a:lnTo>
                <a:lnTo>
                  <a:pt x="2551" y="32287"/>
                </a:lnTo>
                <a:lnTo>
                  <a:pt x="2642" y="30000"/>
                </a:lnTo>
                <a:lnTo>
                  <a:pt x="2453" y="30377"/>
                </a:lnTo>
                <a:lnTo>
                  <a:pt x="2453" y="29245"/>
                </a:lnTo>
                <a:lnTo>
                  <a:pt x="2453" y="27830"/>
                </a:lnTo>
                <a:lnTo>
                  <a:pt x="2642" y="28301"/>
                </a:lnTo>
                <a:lnTo>
                  <a:pt x="2736" y="28018"/>
                </a:lnTo>
                <a:lnTo>
                  <a:pt x="2831" y="28018"/>
                </a:lnTo>
                <a:lnTo>
                  <a:pt x="2925" y="28207"/>
                </a:lnTo>
                <a:lnTo>
                  <a:pt x="3019" y="26415"/>
                </a:lnTo>
                <a:lnTo>
                  <a:pt x="3019" y="24811"/>
                </a:lnTo>
                <a:lnTo>
                  <a:pt x="3019" y="23113"/>
                </a:lnTo>
                <a:lnTo>
                  <a:pt x="3019" y="22170"/>
                </a:lnTo>
                <a:lnTo>
                  <a:pt x="3208" y="21320"/>
                </a:lnTo>
                <a:lnTo>
                  <a:pt x="3302" y="19528"/>
                </a:lnTo>
                <a:lnTo>
                  <a:pt x="3302" y="17641"/>
                </a:lnTo>
                <a:lnTo>
                  <a:pt x="3302" y="16887"/>
                </a:lnTo>
                <a:lnTo>
                  <a:pt x="3208" y="16321"/>
                </a:lnTo>
                <a:lnTo>
                  <a:pt x="3397" y="16415"/>
                </a:lnTo>
                <a:lnTo>
                  <a:pt x="3585" y="11981"/>
                </a:lnTo>
                <a:lnTo>
                  <a:pt x="3680" y="11415"/>
                </a:lnTo>
                <a:lnTo>
                  <a:pt x="3680" y="11698"/>
                </a:lnTo>
                <a:lnTo>
                  <a:pt x="3774" y="11132"/>
                </a:lnTo>
                <a:lnTo>
                  <a:pt x="3868" y="10660"/>
                </a:lnTo>
                <a:lnTo>
                  <a:pt x="3774" y="10094"/>
                </a:lnTo>
                <a:lnTo>
                  <a:pt x="3680" y="9623"/>
                </a:lnTo>
                <a:lnTo>
                  <a:pt x="3774" y="9434"/>
                </a:lnTo>
                <a:lnTo>
                  <a:pt x="3868" y="9245"/>
                </a:lnTo>
                <a:lnTo>
                  <a:pt x="4057" y="8491"/>
                </a:lnTo>
                <a:lnTo>
                  <a:pt x="4340" y="6321"/>
                </a:lnTo>
                <a:lnTo>
                  <a:pt x="4623" y="2264"/>
                </a:lnTo>
                <a:lnTo>
                  <a:pt x="3491" y="7170"/>
                </a:lnTo>
                <a:lnTo>
                  <a:pt x="2925" y="9906"/>
                </a:lnTo>
                <a:lnTo>
                  <a:pt x="2359" y="12736"/>
                </a:lnTo>
                <a:lnTo>
                  <a:pt x="1982" y="15377"/>
                </a:lnTo>
                <a:lnTo>
                  <a:pt x="1699" y="17830"/>
                </a:lnTo>
                <a:lnTo>
                  <a:pt x="1510" y="19905"/>
                </a:lnTo>
                <a:lnTo>
                  <a:pt x="1604" y="20754"/>
                </a:lnTo>
                <a:lnTo>
                  <a:pt x="1699" y="21509"/>
                </a:lnTo>
                <a:lnTo>
                  <a:pt x="1321" y="22453"/>
                </a:lnTo>
                <a:lnTo>
                  <a:pt x="1133" y="23585"/>
                </a:lnTo>
                <a:lnTo>
                  <a:pt x="1038" y="24905"/>
                </a:lnTo>
                <a:lnTo>
                  <a:pt x="1038" y="26226"/>
                </a:lnTo>
                <a:lnTo>
                  <a:pt x="1038" y="28962"/>
                </a:lnTo>
                <a:lnTo>
                  <a:pt x="1038" y="31415"/>
                </a:lnTo>
                <a:lnTo>
                  <a:pt x="661" y="40188"/>
                </a:lnTo>
                <a:lnTo>
                  <a:pt x="472" y="44999"/>
                </a:lnTo>
                <a:lnTo>
                  <a:pt x="378" y="49622"/>
                </a:lnTo>
                <a:lnTo>
                  <a:pt x="472" y="51603"/>
                </a:lnTo>
                <a:lnTo>
                  <a:pt x="378" y="53961"/>
                </a:lnTo>
                <a:lnTo>
                  <a:pt x="189" y="53301"/>
                </a:lnTo>
                <a:lnTo>
                  <a:pt x="95" y="52641"/>
                </a:lnTo>
                <a:lnTo>
                  <a:pt x="189" y="53867"/>
                </a:lnTo>
                <a:lnTo>
                  <a:pt x="189" y="55093"/>
                </a:lnTo>
                <a:lnTo>
                  <a:pt x="378" y="55188"/>
                </a:lnTo>
                <a:lnTo>
                  <a:pt x="284" y="56508"/>
                </a:lnTo>
                <a:lnTo>
                  <a:pt x="95" y="54905"/>
                </a:lnTo>
                <a:lnTo>
                  <a:pt x="1" y="58489"/>
                </a:lnTo>
                <a:lnTo>
                  <a:pt x="1" y="62357"/>
                </a:lnTo>
                <a:lnTo>
                  <a:pt x="6038" y="61886"/>
                </a:lnTo>
                <a:lnTo>
                  <a:pt x="8963" y="61697"/>
                </a:lnTo>
                <a:lnTo>
                  <a:pt x="11698" y="61603"/>
                </a:lnTo>
                <a:lnTo>
                  <a:pt x="11698" y="61414"/>
                </a:lnTo>
                <a:lnTo>
                  <a:pt x="11887" y="61225"/>
                </a:lnTo>
                <a:lnTo>
                  <a:pt x="12264" y="61225"/>
                </a:lnTo>
                <a:lnTo>
                  <a:pt x="12548" y="61320"/>
                </a:lnTo>
                <a:lnTo>
                  <a:pt x="12736" y="61414"/>
                </a:lnTo>
                <a:lnTo>
                  <a:pt x="12642" y="61320"/>
                </a:lnTo>
                <a:lnTo>
                  <a:pt x="13302" y="61508"/>
                </a:lnTo>
                <a:lnTo>
                  <a:pt x="13302" y="61508"/>
                </a:lnTo>
                <a:lnTo>
                  <a:pt x="12736" y="61414"/>
                </a:lnTo>
                <a:lnTo>
                  <a:pt x="13019" y="61508"/>
                </a:lnTo>
                <a:lnTo>
                  <a:pt x="12736" y="61603"/>
                </a:lnTo>
                <a:lnTo>
                  <a:pt x="12831" y="61697"/>
                </a:lnTo>
                <a:lnTo>
                  <a:pt x="14246" y="61508"/>
                </a:lnTo>
                <a:lnTo>
                  <a:pt x="13491" y="61508"/>
                </a:lnTo>
                <a:lnTo>
                  <a:pt x="14717" y="61225"/>
                </a:lnTo>
                <a:lnTo>
                  <a:pt x="16038" y="61131"/>
                </a:lnTo>
                <a:lnTo>
                  <a:pt x="18962" y="61131"/>
                </a:lnTo>
                <a:lnTo>
                  <a:pt x="19151" y="61225"/>
                </a:lnTo>
                <a:lnTo>
                  <a:pt x="19623" y="61320"/>
                </a:lnTo>
                <a:lnTo>
                  <a:pt x="21227" y="61320"/>
                </a:lnTo>
                <a:lnTo>
                  <a:pt x="23302" y="61225"/>
                </a:lnTo>
                <a:lnTo>
                  <a:pt x="24245" y="61131"/>
                </a:lnTo>
                <a:lnTo>
                  <a:pt x="25094" y="60942"/>
                </a:lnTo>
                <a:lnTo>
                  <a:pt x="28868" y="60848"/>
                </a:lnTo>
                <a:lnTo>
                  <a:pt x="32642" y="60659"/>
                </a:lnTo>
                <a:lnTo>
                  <a:pt x="36415" y="60376"/>
                </a:lnTo>
                <a:lnTo>
                  <a:pt x="40283" y="60093"/>
                </a:lnTo>
                <a:lnTo>
                  <a:pt x="47830" y="59339"/>
                </a:lnTo>
                <a:lnTo>
                  <a:pt x="55377" y="58678"/>
                </a:lnTo>
                <a:lnTo>
                  <a:pt x="61037" y="58678"/>
                </a:lnTo>
                <a:lnTo>
                  <a:pt x="62264" y="58584"/>
                </a:lnTo>
                <a:lnTo>
                  <a:pt x="63207" y="58395"/>
                </a:lnTo>
                <a:lnTo>
                  <a:pt x="63490" y="58206"/>
                </a:lnTo>
                <a:lnTo>
                  <a:pt x="63773" y="58018"/>
                </a:lnTo>
                <a:lnTo>
                  <a:pt x="63962" y="57735"/>
                </a:lnTo>
                <a:lnTo>
                  <a:pt x="64150" y="57357"/>
                </a:lnTo>
                <a:lnTo>
                  <a:pt x="64339" y="56225"/>
                </a:lnTo>
                <a:lnTo>
                  <a:pt x="64528" y="54716"/>
                </a:lnTo>
                <a:lnTo>
                  <a:pt x="64528" y="53018"/>
                </a:lnTo>
                <a:lnTo>
                  <a:pt x="64622" y="49810"/>
                </a:lnTo>
                <a:lnTo>
                  <a:pt x="64622" y="47546"/>
                </a:lnTo>
                <a:lnTo>
                  <a:pt x="64905" y="40848"/>
                </a:lnTo>
                <a:lnTo>
                  <a:pt x="64999" y="36320"/>
                </a:lnTo>
                <a:lnTo>
                  <a:pt x="65094" y="33301"/>
                </a:lnTo>
                <a:lnTo>
                  <a:pt x="65188" y="33396"/>
                </a:lnTo>
                <a:lnTo>
                  <a:pt x="65188" y="31603"/>
                </a:lnTo>
                <a:lnTo>
                  <a:pt x="65188" y="29811"/>
                </a:lnTo>
                <a:lnTo>
                  <a:pt x="65094" y="30660"/>
                </a:lnTo>
                <a:lnTo>
                  <a:pt x="64905" y="28301"/>
                </a:lnTo>
                <a:lnTo>
                  <a:pt x="64811" y="25849"/>
                </a:lnTo>
                <a:lnTo>
                  <a:pt x="64716" y="23302"/>
                </a:lnTo>
                <a:lnTo>
                  <a:pt x="64622" y="20849"/>
                </a:lnTo>
                <a:lnTo>
                  <a:pt x="64811" y="22075"/>
                </a:lnTo>
                <a:lnTo>
                  <a:pt x="64811" y="20754"/>
                </a:lnTo>
                <a:lnTo>
                  <a:pt x="64811" y="18962"/>
                </a:lnTo>
                <a:lnTo>
                  <a:pt x="64811" y="18868"/>
                </a:lnTo>
                <a:lnTo>
                  <a:pt x="64716" y="17358"/>
                </a:lnTo>
                <a:lnTo>
                  <a:pt x="64811" y="18113"/>
                </a:lnTo>
                <a:lnTo>
                  <a:pt x="64999" y="16981"/>
                </a:lnTo>
                <a:lnTo>
                  <a:pt x="64905" y="15755"/>
                </a:lnTo>
                <a:lnTo>
                  <a:pt x="64811" y="14528"/>
                </a:lnTo>
                <a:lnTo>
                  <a:pt x="64716" y="13396"/>
                </a:lnTo>
                <a:lnTo>
                  <a:pt x="64622" y="13679"/>
                </a:lnTo>
                <a:lnTo>
                  <a:pt x="64551" y="13679"/>
                </a:lnTo>
                <a:lnTo>
                  <a:pt x="64622" y="13962"/>
                </a:lnTo>
                <a:lnTo>
                  <a:pt x="64716" y="15000"/>
                </a:lnTo>
                <a:lnTo>
                  <a:pt x="64528" y="14623"/>
                </a:lnTo>
                <a:lnTo>
                  <a:pt x="64528" y="15094"/>
                </a:lnTo>
                <a:lnTo>
                  <a:pt x="64339" y="12736"/>
                </a:lnTo>
                <a:lnTo>
                  <a:pt x="64150" y="11698"/>
                </a:lnTo>
                <a:lnTo>
                  <a:pt x="64056" y="11604"/>
                </a:lnTo>
                <a:lnTo>
                  <a:pt x="64056" y="11226"/>
                </a:lnTo>
                <a:lnTo>
                  <a:pt x="64245" y="10566"/>
                </a:lnTo>
                <a:lnTo>
                  <a:pt x="64245" y="9811"/>
                </a:lnTo>
                <a:lnTo>
                  <a:pt x="64245" y="9560"/>
                </a:lnTo>
                <a:lnTo>
                  <a:pt x="64433" y="10189"/>
                </a:lnTo>
                <a:lnTo>
                  <a:pt x="64622" y="11604"/>
                </a:lnTo>
                <a:lnTo>
                  <a:pt x="64811" y="13019"/>
                </a:lnTo>
                <a:lnTo>
                  <a:pt x="64905" y="14151"/>
                </a:lnTo>
                <a:lnTo>
                  <a:pt x="64905" y="12830"/>
                </a:lnTo>
                <a:lnTo>
                  <a:pt x="64811" y="11698"/>
                </a:lnTo>
                <a:lnTo>
                  <a:pt x="64528" y="9340"/>
                </a:lnTo>
                <a:lnTo>
                  <a:pt x="64433" y="9528"/>
                </a:lnTo>
                <a:lnTo>
                  <a:pt x="64433" y="9340"/>
                </a:lnTo>
                <a:lnTo>
                  <a:pt x="64245" y="8585"/>
                </a:lnTo>
                <a:lnTo>
                  <a:pt x="64150" y="7264"/>
                </a:lnTo>
                <a:lnTo>
                  <a:pt x="64056" y="9434"/>
                </a:lnTo>
                <a:lnTo>
                  <a:pt x="63773" y="8868"/>
                </a:lnTo>
                <a:lnTo>
                  <a:pt x="63679" y="7925"/>
                </a:lnTo>
                <a:lnTo>
                  <a:pt x="63584" y="6792"/>
                </a:lnTo>
                <a:lnTo>
                  <a:pt x="63490" y="5566"/>
                </a:lnTo>
                <a:lnTo>
                  <a:pt x="63490" y="1227"/>
                </a:lnTo>
                <a:lnTo>
                  <a:pt x="63490" y="661"/>
                </a:lnTo>
                <a:lnTo>
                  <a:pt x="63396" y="566"/>
                </a:lnTo>
                <a:lnTo>
                  <a:pt x="63207" y="378"/>
                </a:lnTo>
                <a:lnTo>
                  <a:pt x="62641" y="189"/>
                </a:lnTo>
                <a:lnTo>
                  <a:pt x="61792" y="95"/>
                </a:lnTo>
                <a:lnTo>
                  <a:pt x="60849" y="0"/>
                </a:lnTo>
                <a:close/>
              </a:path>
            </a:pathLst>
          </a:custGeom>
          <a:solidFill>
            <a:schemeClr val="tx2">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382;p37"/>
          <p:cNvSpPr/>
          <p:nvPr/>
        </p:nvSpPr>
        <p:spPr>
          <a:xfrm rot="2211739">
            <a:off x="1894045" y="1776515"/>
            <a:ext cx="504973" cy="472011"/>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tx2"/>
          </a:solidFill>
          <a:ln>
            <a:noFill/>
          </a:ln>
        </p:spPr>
        <p:txBody>
          <a:bodyPr spcFirstLastPara="1" wrap="square" lIns="121900" tIns="121900" rIns="121900" bIns="121900" anchor="ctr" anchorCtr="0">
            <a:noAutofit/>
          </a:bodyPr>
          <a:lstStyle/>
          <a:p>
            <a:endParaRPr sz="2400"/>
          </a:p>
        </p:txBody>
      </p:sp>
      <p:sp>
        <p:nvSpPr>
          <p:cNvPr id="30" name="TextBox 29"/>
          <p:cNvSpPr txBox="1"/>
          <p:nvPr/>
        </p:nvSpPr>
        <p:spPr>
          <a:xfrm>
            <a:off x="8616796" y="825938"/>
            <a:ext cx="3409884" cy="5286062"/>
          </a:xfrm>
          <a:prstGeom prst="rect">
            <a:avLst/>
          </a:prstGeom>
          <a:solidFill>
            <a:schemeClr val="accent6">
              <a:lumMod val="40000"/>
              <a:lumOff val="60000"/>
            </a:schemeClr>
          </a:solidFill>
        </p:spPr>
        <p:txBody>
          <a:bodyPr wrap="square" rtlCol="0">
            <a:spAutoFit/>
          </a:bodyPr>
          <a:lstStyle/>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chủ</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điểm</a:t>
            </a:r>
            <a:r>
              <a:rPr lang="en-US" dirty="0">
                <a:solidFill>
                  <a:srgbClr val="002060"/>
                </a:solidFill>
                <a:latin typeface="Arial" panose="020B0604020202020204" pitchFamily="34" charset="0"/>
                <a:cs typeface="Arial" panose="020B0604020202020204" pitchFamily="34" charset="0"/>
              </a:rPr>
              <a:t> ở </a:t>
            </a:r>
            <a:r>
              <a:rPr lang="en-US" i="1" dirty="0" err="1">
                <a:solidFill>
                  <a:srgbClr val="002060"/>
                </a:solidFill>
                <a:latin typeface="Arial" panose="020B0604020202020204" pitchFamily="34" charset="0"/>
                <a:cs typeface="Arial" panose="020B0604020202020204" pitchFamily="34" charset="0"/>
              </a:rPr>
              <a:t>tập</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một</a:t>
            </a:r>
            <a:r>
              <a:rPr lang="en-US" i="1"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gắn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đời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sống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ý </a:t>
            </a:r>
            <a:r>
              <a:rPr lang="en-US" dirty="0" err="1">
                <a:solidFill>
                  <a:srgbClr val="002060"/>
                </a:solidFill>
                <a:latin typeface="Arial" panose="020B0604020202020204" pitchFamily="34" charset="0"/>
                <a:cs typeface="Arial" panose="020B0604020202020204" pitchFamily="34" charset="0"/>
              </a:rPr>
              <a:t>thức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về</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đặc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điểm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tính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bản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trong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sự</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biệt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bạn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bè</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vẻ</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đẹp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riêng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mỗi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người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đến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niềm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vui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trải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nghiệm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khám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mơ</a:t>
            </a:r>
            <a:r>
              <a:rPr lang="en-US" dirty="0">
                <a:solidFill>
                  <a:srgbClr val="002060"/>
                </a:solidFill>
                <a:latin typeface="Arial" panose="020B0604020202020204" pitchFamily="34" charset="0"/>
                <a:cs typeface="Arial" panose="020B0604020202020204" pitchFamily="34" charset="0"/>
              </a:rPr>
              <a:t>. </a:t>
            </a:r>
          </a:p>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chủ</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điểm</a:t>
            </a:r>
            <a:r>
              <a:rPr lang="en-US" dirty="0">
                <a:solidFill>
                  <a:srgbClr val="002060"/>
                </a:solidFill>
                <a:latin typeface="Arial" panose="020B0604020202020204" pitchFamily="34" charset="0"/>
                <a:cs typeface="Arial" panose="020B0604020202020204" pitchFamily="34" charset="0"/>
              </a:rPr>
              <a:t> ở </a:t>
            </a:r>
            <a:r>
              <a:rPr lang="en-US" i="1" dirty="0" err="1">
                <a:solidFill>
                  <a:srgbClr val="002060"/>
                </a:solidFill>
                <a:latin typeface="Arial" panose="020B0604020202020204" pitchFamily="34" charset="0"/>
                <a:cs typeface="Arial" panose="020B0604020202020204" pitchFamily="34" charset="0"/>
              </a:rPr>
              <a:t>tập</a:t>
            </a: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hai</a:t>
            </a:r>
            <a:r>
              <a:rPr lang="en-US" i="1"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giúp</a:t>
            </a:r>
            <a:r>
              <a:rPr lang="en-US" dirty="0">
                <a:solidFill>
                  <a:srgbClr val="002060"/>
                </a:solidFill>
                <a:latin typeface="Arial" panose="020B0604020202020204" pitchFamily="34" charset="0"/>
                <a:cs typeface="Arial" panose="020B0604020202020204" pitchFamily="34" charset="0"/>
              </a:rPr>
              <a:t> HS </a:t>
            </a:r>
            <a:r>
              <a:rPr lang="en-US" dirty="0" err="1">
                <a:solidFill>
                  <a:srgbClr val="002060"/>
                </a:solidFill>
                <a:latin typeface="Arial" panose="020B0604020202020204" pitchFamily="34" charset="0"/>
                <a:cs typeface="Arial" panose="020B0604020202020204" pitchFamily="34" charset="0"/>
              </a:rPr>
              <a:t>mở</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rộng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trải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nghiệm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được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bài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học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về</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tình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yêu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thương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lòng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ơn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bồi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đắp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những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cảm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xúc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quê</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hương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đất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nước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đến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thế</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giới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rộng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mở</a:t>
            </a:r>
            <a:r>
              <a:rPr lang="en-US" dirty="0">
                <a:solidFill>
                  <a:srgbClr val="002060"/>
                </a:solidFill>
                <a:latin typeface="Arial" panose="020B0604020202020204" pitchFamily="34" charset="0"/>
                <a:cs typeface="Arial" panose="020B0604020202020204" pitchFamily="34" charset="0"/>
              </a:rPr>
              <a:t>.</a:t>
            </a:r>
            <a:endParaRPr lang="en-US"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3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barn(inVertical)">
                                      <p:cBhvr>
                                        <p:cTn id="34" dur="500"/>
                                        <p:tgtEl>
                                          <p:spTgt spid="3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arn(inVertical)">
                                      <p:cBhvr>
                                        <p:cTn id="58" dur="500"/>
                                        <p:tgtEl>
                                          <p:spTgt spid="23"/>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arn(inVertical)">
                                      <p:cBhvr>
                                        <p:cTn id="64" dur="500"/>
                                        <p:tgtEl>
                                          <p:spTgt spid="28"/>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arn(inVertical)">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animBg="1"/>
      <p:bldP spid="13" grpId="0" animBg="1"/>
      <p:bldP spid="14" grpId="0" animBg="1"/>
      <p:bldP spid="16" grpId="0" animBg="1"/>
      <p:bldP spid="17" grpId="0" animBg="1"/>
      <p:bldP spid="19" grpId="0" animBg="1"/>
      <p:bldP spid="20" grpId="0" animBg="1"/>
      <p:bldP spid="22" grpId="0" animBg="1"/>
      <p:bldP spid="23" grpId="0" animBg="1"/>
      <p:bldP spid="25" grpId="0" animBg="1"/>
      <p:bldP spid="26" grpId="0" animBg="1"/>
      <p:bldP spid="28" grpId="0" animBg="1"/>
      <p:bldP spid="29" grpId="0" animBg="1"/>
      <p:bldP spid="31" grpId="0" animBg="1"/>
      <p:bldP spid="35" grpId="0" animBg="1"/>
      <p:bldP spid="36" grpId="0"/>
      <p:bldP spid="37" grpId="0"/>
      <p:bldP spid="7" grpId="0" animBg="1"/>
      <p:bldP spid="39"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2" name="Rectangle 21">
            <a:extLst>
              <a:ext uri="{FF2B5EF4-FFF2-40B4-BE49-F238E27FC236}">
                <a16:creationId xmlns:a16="http://schemas.microsoft.com/office/drawing/2014/main" id="{A4CF2ABA-F242-3C4D-A189-8AF685C5714D}"/>
              </a:ext>
            </a:extLst>
          </p:cNvPr>
          <p:cNvSpPr/>
          <p:nvPr/>
        </p:nvSpPr>
        <p:spPr>
          <a:xfrm>
            <a:off x="1215272" y="1246938"/>
            <a:ext cx="9767739" cy="400110"/>
          </a:xfrm>
          <a:prstGeom prst="rect">
            <a:avLst/>
          </a:prstGeom>
        </p:spPr>
        <p:txBody>
          <a:bodyPr wrap="none">
            <a:spAutoFit/>
          </a:bodyPr>
          <a:lstStyle/>
          <a:p>
            <a:r>
              <a:rPr lang="en-US" sz="2000"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CÁC CHỦ ĐIỂM TẬP MỘT GẮN VỚI CUỘC SỐNG PHONG PHÚ CỦA HỌC SINH </a:t>
            </a:r>
            <a:endParaRPr lang="en-US" sz="20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5133F11-7A7A-5431-D73E-28BE0431676F}"/>
              </a:ext>
            </a:extLst>
          </p:cNvPr>
          <p:cNvPicPr>
            <a:picLocks noChangeAspect="1"/>
          </p:cNvPicPr>
          <p:nvPr/>
        </p:nvPicPr>
        <p:blipFill>
          <a:blip r:embed="rId4"/>
          <a:stretch>
            <a:fillRect/>
          </a:stretch>
        </p:blipFill>
        <p:spPr>
          <a:xfrm>
            <a:off x="86297" y="2119566"/>
            <a:ext cx="2923532" cy="4170800"/>
          </a:xfrm>
          <a:prstGeom prst="rect">
            <a:avLst/>
          </a:prstGeom>
        </p:spPr>
      </p:pic>
      <p:pic>
        <p:nvPicPr>
          <p:cNvPr id="6" name="Picture 5">
            <a:extLst>
              <a:ext uri="{FF2B5EF4-FFF2-40B4-BE49-F238E27FC236}">
                <a16:creationId xmlns:a16="http://schemas.microsoft.com/office/drawing/2014/main" id="{3AAA9480-0CA1-207B-360F-B594CE4BF590}"/>
              </a:ext>
            </a:extLst>
          </p:cNvPr>
          <p:cNvPicPr>
            <a:picLocks noChangeAspect="1"/>
          </p:cNvPicPr>
          <p:nvPr/>
        </p:nvPicPr>
        <p:blipFill>
          <a:blip r:embed="rId5"/>
          <a:stretch>
            <a:fillRect/>
          </a:stretch>
        </p:blipFill>
        <p:spPr>
          <a:xfrm>
            <a:off x="3041171" y="2119566"/>
            <a:ext cx="2965207" cy="4247459"/>
          </a:xfrm>
          <a:prstGeom prst="rect">
            <a:avLst/>
          </a:prstGeom>
        </p:spPr>
      </p:pic>
      <p:pic>
        <p:nvPicPr>
          <p:cNvPr id="8" name="Picture 7">
            <a:extLst>
              <a:ext uri="{FF2B5EF4-FFF2-40B4-BE49-F238E27FC236}">
                <a16:creationId xmlns:a16="http://schemas.microsoft.com/office/drawing/2014/main" id="{E71DDAB9-36E7-9845-3EA8-8C6C77F949BB}"/>
              </a:ext>
            </a:extLst>
          </p:cNvPr>
          <p:cNvPicPr>
            <a:picLocks noChangeAspect="1"/>
          </p:cNvPicPr>
          <p:nvPr/>
        </p:nvPicPr>
        <p:blipFill>
          <a:blip r:embed="rId6"/>
          <a:stretch>
            <a:fillRect/>
          </a:stretch>
        </p:blipFill>
        <p:spPr>
          <a:xfrm>
            <a:off x="6037720" y="2119566"/>
            <a:ext cx="3009829" cy="4291643"/>
          </a:xfrm>
          <a:prstGeom prst="rect">
            <a:avLst/>
          </a:prstGeom>
        </p:spPr>
      </p:pic>
      <p:pic>
        <p:nvPicPr>
          <p:cNvPr id="10" name="Picture 9">
            <a:extLst>
              <a:ext uri="{FF2B5EF4-FFF2-40B4-BE49-F238E27FC236}">
                <a16:creationId xmlns:a16="http://schemas.microsoft.com/office/drawing/2014/main" id="{2D51412F-EA6A-2949-3447-87462712C3E3}"/>
              </a:ext>
            </a:extLst>
          </p:cNvPr>
          <p:cNvPicPr>
            <a:picLocks noChangeAspect="1"/>
          </p:cNvPicPr>
          <p:nvPr/>
        </p:nvPicPr>
        <p:blipFill>
          <a:blip r:embed="rId7"/>
          <a:stretch>
            <a:fillRect/>
          </a:stretch>
        </p:blipFill>
        <p:spPr>
          <a:xfrm>
            <a:off x="9107023" y="2119565"/>
            <a:ext cx="3031786" cy="4291643"/>
          </a:xfrm>
          <a:prstGeom prst="rect">
            <a:avLst/>
          </a:prstGeom>
        </p:spPr>
      </p:pic>
    </p:spTree>
    <p:extLst>
      <p:ext uri="{BB962C8B-B14F-4D97-AF65-F5344CB8AC3E}">
        <p14:creationId xmlns:p14="http://schemas.microsoft.com/office/powerpoint/2010/main" val="3626334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2" name="Rectangle 21">
            <a:extLst>
              <a:ext uri="{FF2B5EF4-FFF2-40B4-BE49-F238E27FC236}">
                <a16:creationId xmlns:a16="http://schemas.microsoft.com/office/drawing/2014/main" id="{A4CF2ABA-F242-3C4D-A189-8AF685C5714D}"/>
              </a:ext>
            </a:extLst>
          </p:cNvPr>
          <p:cNvSpPr/>
          <p:nvPr/>
        </p:nvSpPr>
        <p:spPr>
          <a:xfrm>
            <a:off x="1579475" y="991711"/>
            <a:ext cx="9039334" cy="784830"/>
          </a:xfrm>
          <a:prstGeom prst="rect">
            <a:avLst/>
          </a:prstGeom>
        </p:spPr>
        <p:txBody>
          <a:bodyPr wrap="none">
            <a:spAutoFit/>
          </a:bodyPr>
          <a:lstStyle/>
          <a:p>
            <a:pPr>
              <a:lnSpc>
                <a:spcPct val="125000"/>
              </a:lnSpc>
            </a:pPr>
            <a:r>
              <a:rPr lang="en-US"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CÁC CHỦ ĐIỂM TẬP HAI BỒI ĐẮP TÌNH YÊU THƯƠNG, LÒNG BIẾT ƠN,  </a:t>
            </a:r>
          </a:p>
          <a:p>
            <a:pPr>
              <a:lnSpc>
                <a:spcPct val="125000"/>
              </a:lnSpc>
            </a:pPr>
            <a:r>
              <a:rPr lang="en-US" b="1" dirty="0">
                <a:ln w="0"/>
                <a:solidFill>
                  <a:srgbClr val="00206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TÌNH YÊU QUÊ  HƯƠNG, ĐẤT NƯỚC, MONG ƯỚC  VỀ MỘT THẾ GIỚI BÌNH YÊN.</a:t>
            </a:r>
            <a:endParaRPr lang="en-US"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E8FA26-7FB5-EA37-1589-2991D2CABB29}"/>
              </a:ext>
            </a:extLst>
          </p:cNvPr>
          <p:cNvPicPr>
            <a:picLocks noChangeAspect="1"/>
          </p:cNvPicPr>
          <p:nvPr/>
        </p:nvPicPr>
        <p:blipFill>
          <a:blip r:embed="rId4"/>
          <a:stretch>
            <a:fillRect/>
          </a:stretch>
        </p:blipFill>
        <p:spPr>
          <a:xfrm>
            <a:off x="32788" y="2269487"/>
            <a:ext cx="2842091" cy="4402663"/>
          </a:xfrm>
          <a:prstGeom prst="rect">
            <a:avLst/>
          </a:prstGeom>
        </p:spPr>
      </p:pic>
      <p:pic>
        <p:nvPicPr>
          <p:cNvPr id="5" name="Picture 4">
            <a:extLst>
              <a:ext uri="{FF2B5EF4-FFF2-40B4-BE49-F238E27FC236}">
                <a16:creationId xmlns:a16="http://schemas.microsoft.com/office/drawing/2014/main" id="{BF073BEA-C849-F60D-217A-9397A057716B}"/>
              </a:ext>
            </a:extLst>
          </p:cNvPr>
          <p:cNvPicPr>
            <a:picLocks noChangeAspect="1"/>
          </p:cNvPicPr>
          <p:nvPr/>
        </p:nvPicPr>
        <p:blipFill>
          <a:blip r:embed="rId5"/>
          <a:stretch>
            <a:fillRect/>
          </a:stretch>
        </p:blipFill>
        <p:spPr>
          <a:xfrm>
            <a:off x="2844994" y="2385074"/>
            <a:ext cx="2981521" cy="4240840"/>
          </a:xfrm>
          <a:prstGeom prst="rect">
            <a:avLst/>
          </a:prstGeom>
        </p:spPr>
      </p:pic>
      <p:pic>
        <p:nvPicPr>
          <p:cNvPr id="9" name="Picture 8">
            <a:extLst>
              <a:ext uri="{FF2B5EF4-FFF2-40B4-BE49-F238E27FC236}">
                <a16:creationId xmlns:a16="http://schemas.microsoft.com/office/drawing/2014/main" id="{CB584603-E1B4-7BC4-1980-AD22D0499041}"/>
              </a:ext>
            </a:extLst>
          </p:cNvPr>
          <p:cNvPicPr>
            <a:picLocks noChangeAspect="1"/>
          </p:cNvPicPr>
          <p:nvPr/>
        </p:nvPicPr>
        <p:blipFill>
          <a:blip r:embed="rId6"/>
          <a:stretch>
            <a:fillRect/>
          </a:stretch>
        </p:blipFill>
        <p:spPr>
          <a:xfrm>
            <a:off x="5848448" y="2385074"/>
            <a:ext cx="3113253" cy="4263957"/>
          </a:xfrm>
          <a:prstGeom prst="rect">
            <a:avLst/>
          </a:prstGeom>
        </p:spPr>
      </p:pic>
      <p:pic>
        <p:nvPicPr>
          <p:cNvPr id="13" name="Picture 12">
            <a:extLst>
              <a:ext uri="{FF2B5EF4-FFF2-40B4-BE49-F238E27FC236}">
                <a16:creationId xmlns:a16="http://schemas.microsoft.com/office/drawing/2014/main" id="{488EFD28-5C95-8E52-EEB3-245B47B54DF5}"/>
              </a:ext>
            </a:extLst>
          </p:cNvPr>
          <p:cNvPicPr>
            <a:picLocks noChangeAspect="1"/>
          </p:cNvPicPr>
          <p:nvPr/>
        </p:nvPicPr>
        <p:blipFill>
          <a:blip r:embed="rId7"/>
          <a:stretch>
            <a:fillRect/>
          </a:stretch>
        </p:blipFill>
        <p:spPr>
          <a:xfrm>
            <a:off x="9024180" y="2400133"/>
            <a:ext cx="3005465" cy="4225781"/>
          </a:xfrm>
          <a:prstGeom prst="rect">
            <a:avLst/>
          </a:prstGeom>
        </p:spPr>
      </p:pic>
    </p:spTree>
    <p:extLst>
      <p:ext uri="{BB962C8B-B14F-4D97-AF65-F5344CB8AC3E}">
        <p14:creationId xmlns:p14="http://schemas.microsoft.com/office/powerpoint/2010/main" val="3377612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FABD2D-4739-F01A-655B-3DE713C4E894}"/>
              </a:ext>
            </a:extLst>
          </p:cNvPr>
          <p:cNvPicPr>
            <a:picLocks noChangeAspect="1"/>
          </p:cNvPicPr>
          <p:nvPr/>
        </p:nvPicPr>
        <p:blipFill>
          <a:blip r:embed="rId2"/>
          <a:stretch>
            <a:fillRect/>
          </a:stretch>
        </p:blipFill>
        <p:spPr>
          <a:xfrm>
            <a:off x="6546225" y="294296"/>
            <a:ext cx="4347328" cy="6294353"/>
          </a:xfrm>
          <a:prstGeom prst="rect">
            <a:avLst/>
          </a:prstGeom>
          <a:ln>
            <a:solidFill>
              <a:schemeClr val="accent1">
                <a:lumMod val="75000"/>
              </a:schemeClr>
            </a:solidFill>
          </a:ln>
        </p:spPr>
      </p:pic>
      <p:pic>
        <p:nvPicPr>
          <p:cNvPr id="7" name="Picture 6">
            <a:extLst>
              <a:ext uri="{FF2B5EF4-FFF2-40B4-BE49-F238E27FC236}">
                <a16:creationId xmlns:a16="http://schemas.microsoft.com/office/drawing/2014/main" id="{2C3798B3-A8C3-CEB5-1C3D-D65CF514ADF7}"/>
              </a:ext>
            </a:extLst>
          </p:cNvPr>
          <p:cNvPicPr>
            <a:picLocks noChangeAspect="1"/>
          </p:cNvPicPr>
          <p:nvPr/>
        </p:nvPicPr>
        <p:blipFill>
          <a:blip r:embed="rId3"/>
          <a:stretch>
            <a:fillRect/>
          </a:stretch>
        </p:blipFill>
        <p:spPr>
          <a:xfrm>
            <a:off x="1130003" y="294296"/>
            <a:ext cx="4331481" cy="6319299"/>
          </a:xfrm>
          <a:prstGeom prst="rect">
            <a:avLst/>
          </a:prstGeom>
          <a:ln>
            <a:solidFill>
              <a:schemeClr val="accent2"/>
            </a:solidFill>
          </a:ln>
        </p:spPr>
      </p:pic>
    </p:spTree>
    <p:extLst>
      <p:ext uri="{BB962C8B-B14F-4D97-AF65-F5344CB8AC3E}">
        <p14:creationId xmlns:p14="http://schemas.microsoft.com/office/powerpoint/2010/main" val="235984639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50766-FF43-7F44-9F74-88B87A6863A4}"/>
              </a:ext>
            </a:extLst>
          </p:cNvPr>
          <p:cNvPicPr>
            <a:picLocks noChangeAspect="1"/>
          </p:cNvPicPr>
          <p:nvPr/>
        </p:nvPicPr>
        <p:blipFill rotWithShape="1">
          <a:blip r:embed="rId2"/>
          <a:srcRect b="59664"/>
          <a:stretch/>
        </p:blipFill>
        <p:spPr>
          <a:xfrm>
            <a:off x="1130003" y="294296"/>
            <a:ext cx="10546993" cy="6206517"/>
          </a:xfrm>
          <a:prstGeom prst="rect">
            <a:avLst/>
          </a:prstGeom>
          <a:ln>
            <a:solidFill>
              <a:schemeClr val="accent2"/>
            </a:solidFill>
          </a:ln>
        </p:spPr>
      </p:pic>
    </p:spTree>
    <p:extLst>
      <p:ext uri="{BB962C8B-B14F-4D97-AF65-F5344CB8AC3E}">
        <p14:creationId xmlns:p14="http://schemas.microsoft.com/office/powerpoint/2010/main" val="6202585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
            <a:ext cx="12198284" cy="6858000"/>
          </a:xfrm>
          <a:prstGeom prst="rect">
            <a:avLst/>
          </a:prstGeom>
        </p:spPr>
      </p:pic>
      <p:sp>
        <p:nvSpPr>
          <p:cNvPr id="19" name="Rectangle 18"/>
          <p:cNvSpPr/>
          <p:nvPr/>
        </p:nvSpPr>
        <p:spPr>
          <a:xfrm>
            <a:off x="4978401" y="450767"/>
            <a:ext cx="3278462"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CẤU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SÁCH</a:t>
            </a:r>
            <a:r>
              <a:rPr lang="en-US" sz="2800" b="1" dirty="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sp>
        <p:nvSpPr>
          <p:cNvPr id="17" name="Rounded Rectangle 16"/>
          <p:cNvSpPr/>
          <p:nvPr/>
        </p:nvSpPr>
        <p:spPr>
          <a:xfrm>
            <a:off x="812800" y="1247254"/>
            <a:ext cx="5218421" cy="2540000"/>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2716171" y="1507483"/>
            <a:ext cx="3444609" cy="1980094"/>
          </a:xfrm>
          <a:prstGeom prst="rect">
            <a:avLst/>
          </a:prstGeom>
        </p:spPr>
        <p:txBody>
          <a:bodyPr wrap="square">
            <a:spAutoFit/>
          </a:bodyPr>
          <a:lstStyle/>
          <a:p>
            <a:r>
              <a:rPr lang="en-US" sz="2667" b="1" dirty="0">
                <a:solidFill>
                  <a:srgbClr val="0070C0"/>
                </a:solidFill>
              </a:rPr>
              <a:t>18 </a:t>
            </a:r>
            <a:r>
              <a:rPr lang="en-US" sz="2667" b="1" dirty="0" err="1">
                <a:solidFill>
                  <a:srgbClr val="0070C0"/>
                </a:solidFill>
              </a:rPr>
              <a:t>tuần</a:t>
            </a:r>
            <a:r>
              <a:rPr lang="en-US" sz="2667" b="1" dirty="0">
                <a:solidFill>
                  <a:srgbClr val="0070C0"/>
                </a:solidFill>
              </a:rPr>
              <a:t> </a:t>
            </a:r>
          </a:p>
          <a:p>
            <a:pPr marL="529153" indent="-294210">
              <a:buFont typeface="Wingdings" panose="05000000000000000000" pitchFamily="2" charset="2"/>
              <a:buChar char="§"/>
              <a:tabLst>
                <a:tab pos="690016" algn="l"/>
                <a:tab pos="764098" algn="l"/>
              </a:tabLst>
            </a:pPr>
            <a:r>
              <a:rPr lang="en-US" sz="2400" b="1" dirty="0">
                <a:solidFill>
                  <a:srgbClr val="002060"/>
                </a:solidFill>
              </a:rPr>
              <a:t>16</a:t>
            </a:r>
            <a:r>
              <a:rPr lang="en-US" sz="2400" dirty="0">
                <a:solidFill>
                  <a:srgbClr val="002060"/>
                </a:solidFill>
              </a:rPr>
              <a:t> </a:t>
            </a:r>
            <a:r>
              <a:rPr lang="en-US" sz="2400" dirty="0" err="1">
                <a:solidFill>
                  <a:srgbClr val="002060"/>
                </a:solidFill>
              </a:rPr>
              <a:t>tuần</a:t>
            </a:r>
            <a:r>
              <a:rPr lang="en-US" sz="2400" dirty="0">
                <a:solidFill>
                  <a:srgbClr val="002060"/>
                </a:solidFill>
              </a:rPr>
              <a:t> - </a:t>
            </a:r>
            <a:r>
              <a:rPr lang="en-US" sz="2400" b="1" dirty="0">
                <a:solidFill>
                  <a:srgbClr val="002060"/>
                </a:solidFill>
              </a:rPr>
              <a:t>32</a:t>
            </a:r>
            <a:r>
              <a:rPr lang="en-US" sz="2400" dirty="0">
                <a:solidFill>
                  <a:srgbClr val="002060"/>
                </a:solidFill>
              </a:rPr>
              <a:t> </a:t>
            </a:r>
            <a:r>
              <a:rPr lang="en-US" sz="2400" dirty="0" err="1">
                <a:solidFill>
                  <a:srgbClr val="002060"/>
                </a:solidFill>
              </a:rPr>
              <a:t>bài</a:t>
            </a:r>
            <a:r>
              <a:rPr lang="en-US" sz="2400" dirty="0">
                <a:solidFill>
                  <a:srgbClr val="002060"/>
                </a:solidFill>
              </a:rPr>
              <a:t> </a:t>
            </a:r>
          </a:p>
          <a:p>
            <a:pPr marL="234943">
              <a:tabLst>
                <a:tab pos="690016" algn="l"/>
                <a:tab pos="764098" algn="l"/>
              </a:tabLst>
            </a:pPr>
            <a:r>
              <a:rPr lang="en-US" sz="2400" dirty="0"/>
              <a:t>    (</a:t>
            </a:r>
            <a:r>
              <a:rPr lang="en-US" sz="2400" b="1" dirty="0">
                <a:solidFill>
                  <a:srgbClr val="C00000"/>
                </a:solidFill>
              </a:rPr>
              <a:t>4 </a:t>
            </a:r>
            <a:r>
              <a:rPr lang="en-US" sz="2400" b="1" dirty="0" err="1">
                <a:solidFill>
                  <a:srgbClr val="C00000"/>
                </a:solidFill>
              </a:rPr>
              <a:t>chủ</a:t>
            </a:r>
            <a:r>
              <a:rPr lang="en-US" sz="2400" b="1" dirty="0">
                <a:solidFill>
                  <a:srgbClr val="C00000"/>
                </a:solidFill>
              </a:rPr>
              <a:t> </a:t>
            </a:r>
            <a:r>
              <a:rPr lang="en-US" sz="2400" b="1" dirty="0" err="1">
                <a:solidFill>
                  <a:srgbClr val="C00000"/>
                </a:solidFill>
              </a:rPr>
              <a:t>điểm</a:t>
            </a:r>
            <a:r>
              <a:rPr lang="en-US" sz="2400" dirty="0"/>
              <a:t>)</a:t>
            </a:r>
          </a:p>
          <a:p>
            <a:pPr marL="529153" indent="-294210">
              <a:buFont typeface="Wingdings" panose="05000000000000000000" pitchFamily="2" charset="2"/>
              <a:buChar char="§"/>
              <a:tabLst>
                <a:tab pos="690016" algn="l"/>
                <a:tab pos="764098" algn="l"/>
              </a:tabLst>
            </a:pPr>
            <a:r>
              <a:rPr lang="en-US" sz="2400" b="1" dirty="0">
                <a:solidFill>
                  <a:srgbClr val="002060"/>
                </a:solidFill>
              </a:rPr>
              <a:t>1</a:t>
            </a:r>
            <a:r>
              <a:rPr lang="en-US" sz="2400" dirty="0">
                <a:solidFill>
                  <a:srgbClr val="002060"/>
                </a:solidFill>
              </a:rPr>
              <a:t> </a:t>
            </a:r>
            <a:r>
              <a:rPr lang="en-US" sz="2400" dirty="0" err="1">
                <a:solidFill>
                  <a:srgbClr val="002060"/>
                </a:solidFill>
              </a:rPr>
              <a:t>tuần</a:t>
            </a:r>
            <a:r>
              <a:rPr lang="en-US" sz="2400" dirty="0">
                <a:solidFill>
                  <a:srgbClr val="002060"/>
                </a:solidFill>
              </a:rPr>
              <a:t> </a:t>
            </a:r>
            <a:r>
              <a:rPr lang="en-US" sz="2400" dirty="0" err="1">
                <a:solidFill>
                  <a:srgbClr val="002060"/>
                </a:solidFill>
              </a:rPr>
              <a:t>ôn</a:t>
            </a:r>
            <a:r>
              <a:rPr lang="en-US" sz="2400" dirty="0">
                <a:solidFill>
                  <a:srgbClr val="002060"/>
                </a:solidFill>
              </a:rPr>
              <a:t> </a:t>
            </a:r>
            <a:r>
              <a:rPr lang="en-US" sz="2400" dirty="0" err="1">
                <a:solidFill>
                  <a:srgbClr val="002060"/>
                </a:solidFill>
              </a:rPr>
              <a:t>giữa</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kì</a:t>
            </a:r>
            <a:r>
              <a:rPr lang="en-US" sz="2400" dirty="0">
                <a:solidFill>
                  <a:srgbClr val="002060"/>
                </a:solidFill>
              </a:rPr>
              <a:t> I</a:t>
            </a:r>
          </a:p>
          <a:p>
            <a:pPr marL="529153" indent="-294210">
              <a:buFont typeface="Wingdings" panose="05000000000000000000" pitchFamily="2" charset="2"/>
              <a:buChar char="§"/>
              <a:tabLst>
                <a:tab pos="690016" algn="l"/>
                <a:tab pos="764098" algn="l"/>
              </a:tabLst>
            </a:pPr>
            <a:r>
              <a:rPr lang="en-US" sz="2400" b="1" dirty="0">
                <a:solidFill>
                  <a:srgbClr val="002060"/>
                </a:solidFill>
              </a:rPr>
              <a:t>1</a:t>
            </a:r>
            <a:r>
              <a:rPr lang="en-US" sz="2400" dirty="0">
                <a:solidFill>
                  <a:srgbClr val="002060"/>
                </a:solidFill>
              </a:rPr>
              <a:t> </a:t>
            </a:r>
            <a:r>
              <a:rPr lang="en-US" sz="2400" dirty="0" err="1">
                <a:solidFill>
                  <a:srgbClr val="002060"/>
                </a:solidFill>
              </a:rPr>
              <a:t>tuần</a:t>
            </a:r>
            <a:r>
              <a:rPr lang="en-US" sz="2400" dirty="0">
                <a:solidFill>
                  <a:srgbClr val="002060"/>
                </a:solidFill>
              </a:rPr>
              <a:t> </a:t>
            </a:r>
            <a:r>
              <a:rPr lang="en-US" sz="2400" dirty="0" err="1">
                <a:solidFill>
                  <a:srgbClr val="002060"/>
                </a:solidFill>
              </a:rPr>
              <a:t>ôn</a:t>
            </a:r>
            <a:r>
              <a:rPr lang="en-US" sz="2400" dirty="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kì</a:t>
            </a:r>
            <a:r>
              <a:rPr lang="en-US" sz="2400" dirty="0">
                <a:solidFill>
                  <a:srgbClr val="002060"/>
                </a:solidFill>
              </a:rPr>
              <a:t> I</a:t>
            </a:r>
          </a:p>
        </p:txBody>
      </p:sp>
      <p:sp>
        <p:nvSpPr>
          <p:cNvPr id="16" name="Rounded Rectangle 15"/>
          <p:cNvSpPr/>
          <p:nvPr/>
        </p:nvSpPr>
        <p:spPr>
          <a:xfrm>
            <a:off x="6400801" y="1247254"/>
            <a:ext cx="5419201" cy="2540000"/>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8432801" y="1537220"/>
            <a:ext cx="3816351" cy="1980094"/>
          </a:xfrm>
          <a:prstGeom prst="rect">
            <a:avLst/>
          </a:prstGeom>
        </p:spPr>
        <p:txBody>
          <a:bodyPr wrap="square">
            <a:spAutoFit/>
          </a:bodyPr>
          <a:lstStyle/>
          <a:p>
            <a:r>
              <a:rPr lang="en-US" sz="2667" b="1" dirty="0">
                <a:solidFill>
                  <a:srgbClr val="0070C0"/>
                </a:solidFill>
              </a:rPr>
              <a:t>17 </a:t>
            </a:r>
            <a:r>
              <a:rPr lang="en-US" sz="2667" b="1" dirty="0" err="1">
                <a:solidFill>
                  <a:srgbClr val="0070C0"/>
                </a:solidFill>
              </a:rPr>
              <a:t>tuần</a:t>
            </a:r>
            <a:r>
              <a:rPr lang="en-US" sz="2667" b="1" dirty="0">
                <a:solidFill>
                  <a:srgbClr val="0070C0"/>
                </a:solidFill>
              </a:rPr>
              <a:t> </a:t>
            </a:r>
          </a:p>
          <a:p>
            <a:pPr marL="529153" indent="-294210">
              <a:buFont typeface="Wingdings" panose="05000000000000000000" pitchFamily="2" charset="2"/>
              <a:buChar char="§"/>
              <a:tabLst>
                <a:tab pos="690016" algn="l"/>
                <a:tab pos="764098" algn="l"/>
              </a:tabLst>
            </a:pPr>
            <a:r>
              <a:rPr lang="en-US" sz="2400" b="1" dirty="0">
                <a:solidFill>
                  <a:srgbClr val="002060"/>
                </a:solidFill>
              </a:rPr>
              <a:t>15</a:t>
            </a:r>
            <a:r>
              <a:rPr lang="en-US" sz="2400" dirty="0">
                <a:solidFill>
                  <a:srgbClr val="002060"/>
                </a:solidFill>
              </a:rPr>
              <a:t> </a:t>
            </a:r>
            <a:r>
              <a:rPr lang="en-US" sz="2400" dirty="0" err="1">
                <a:solidFill>
                  <a:srgbClr val="002060"/>
                </a:solidFill>
              </a:rPr>
              <a:t>tuần</a:t>
            </a:r>
            <a:r>
              <a:rPr lang="en-US" sz="2400" dirty="0">
                <a:solidFill>
                  <a:srgbClr val="002060"/>
                </a:solidFill>
              </a:rPr>
              <a:t> - </a:t>
            </a:r>
            <a:r>
              <a:rPr lang="en-US" sz="2400" b="1" dirty="0">
                <a:solidFill>
                  <a:srgbClr val="002060"/>
                </a:solidFill>
              </a:rPr>
              <a:t>30</a:t>
            </a:r>
            <a:r>
              <a:rPr lang="en-US" sz="2400" dirty="0">
                <a:solidFill>
                  <a:srgbClr val="002060"/>
                </a:solidFill>
              </a:rPr>
              <a:t> </a:t>
            </a:r>
            <a:r>
              <a:rPr lang="en-US" sz="2400" dirty="0" err="1">
                <a:solidFill>
                  <a:srgbClr val="002060"/>
                </a:solidFill>
              </a:rPr>
              <a:t>bài</a:t>
            </a:r>
            <a:r>
              <a:rPr lang="en-US" sz="2400" dirty="0">
                <a:solidFill>
                  <a:srgbClr val="002060"/>
                </a:solidFill>
              </a:rPr>
              <a:t> </a:t>
            </a:r>
          </a:p>
          <a:p>
            <a:pPr marL="234943">
              <a:tabLst>
                <a:tab pos="690016" algn="l"/>
                <a:tab pos="764098" algn="l"/>
              </a:tabLst>
            </a:pPr>
            <a:r>
              <a:rPr lang="en-US" sz="2400" b="1" dirty="0"/>
              <a:t>     </a:t>
            </a:r>
            <a:r>
              <a:rPr lang="en-US" sz="2400" dirty="0"/>
              <a:t>(</a:t>
            </a:r>
            <a:r>
              <a:rPr lang="en-US" sz="2400" b="1" dirty="0">
                <a:solidFill>
                  <a:srgbClr val="C00000"/>
                </a:solidFill>
              </a:rPr>
              <a:t>4 </a:t>
            </a:r>
            <a:r>
              <a:rPr lang="en-US" sz="2400" b="1" dirty="0" err="1">
                <a:solidFill>
                  <a:srgbClr val="C00000"/>
                </a:solidFill>
              </a:rPr>
              <a:t>chủ</a:t>
            </a:r>
            <a:r>
              <a:rPr lang="en-US" sz="2400" b="1" dirty="0">
                <a:solidFill>
                  <a:srgbClr val="C00000"/>
                </a:solidFill>
              </a:rPr>
              <a:t> </a:t>
            </a:r>
            <a:r>
              <a:rPr lang="en-US" sz="2400" b="1" dirty="0" err="1">
                <a:solidFill>
                  <a:srgbClr val="C00000"/>
                </a:solidFill>
              </a:rPr>
              <a:t>điểm</a:t>
            </a:r>
            <a:r>
              <a:rPr lang="en-US" sz="2400" dirty="0"/>
              <a:t>)</a:t>
            </a:r>
          </a:p>
          <a:p>
            <a:pPr marL="529153" indent="-294210">
              <a:buFont typeface="Wingdings" panose="05000000000000000000" pitchFamily="2" charset="2"/>
              <a:buChar char="§"/>
              <a:tabLst>
                <a:tab pos="690016" algn="l"/>
                <a:tab pos="764098" algn="l"/>
              </a:tabLst>
            </a:pPr>
            <a:r>
              <a:rPr lang="en-US" sz="2400" b="1" dirty="0">
                <a:solidFill>
                  <a:srgbClr val="002060"/>
                </a:solidFill>
              </a:rPr>
              <a:t>1</a:t>
            </a:r>
            <a:r>
              <a:rPr lang="en-US" sz="2400" dirty="0">
                <a:solidFill>
                  <a:srgbClr val="002060"/>
                </a:solidFill>
              </a:rPr>
              <a:t> </a:t>
            </a:r>
            <a:r>
              <a:rPr lang="en-US" sz="2400" dirty="0" err="1">
                <a:solidFill>
                  <a:srgbClr val="002060"/>
                </a:solidFill>
              </a:rPr>
              <a:t>tuần</a:t>
            </a:r>
            <a:r>
              <a:rPr lang="en-US" sz="2400" dirty="0">
                <a:solidFill>
                  <a:srgbClr val="002060"/>
                </a:solidFill>
              </a:rPr>
              <a:t> </a:t>
            </a:r>
            <a:r>
              <a:rPr lang="en-US" sz="2400" dirty="0" err="1">
                <a:solidFill>
                  <a:srgbClr val="002060"/>
                </a:solidFill>
              </a:rPr>
              <a:t>ôn</a:t>
            </a:r>
            <a:r>
              <a:rPr lang="en-US" sz="2400" dirty="0">
                <a:solidFill>
                  <a:srgbClr val="002060"/>
                </a:solidFill>
              </a:rPr>
              <a:t> </a:t>
            </a:r>
            <a:r>
              <a:rPr lang="en-US" sz="2400" dirty="0" err="1">
                <a:solidFill>
                  <a:srgbClr val="002060"/>
                </a:solidFill>
              </a:rPr>
              <a:t>giữa</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kì</a:t>
            </a:r>
            <a:r>
              <a:rPr lang="en-US" sz="2400" dirty="0">
                <a:solidFill>
                  <a:srgbClr val="002060"/>
                </a:solidFill>
              </a:rPr>
              <a:t> II</a:t>
            </a:r>
          </a:p>
          <a:p>
            <a:pPr marL="529153" indent="-294210">
              <a:buFont typeface="Wingdings" panose="05000000000000000000" pitchFamily="2" charset="2"/>
              <a:buChar char="§"/>
              <a:tabLst>
                <a:tab pos="690016" algn="l"/>
                <a:tab pos="764098" algn="l"/>
              </a:tabLst>
            </a:pPr>
            <a:r>
              <a:rPr lang="en-US" sz="2400" b="1" dirty="0">
                <a:solidFill>
                  <a:srgbClr val="002060"/>
                </a:solidFill>
              </a:rPr>
              <a:t>1</a:t>
            </a:r>
            <a:r>
              <a:rPr lang="en-US" sz="2400" dirty="0">
                <a:solidFill>
                  <a:srgbClr val="002060"/>
                </a:solidFill>
              </a:rPr>
              <a:t> </a:t>
            </a:r>
            <a:r>
              <a:rPr lang="en-US" sz="2400" dirty="0" err="1">
                <a:solidFill>
                  <a:srgbClr val="002060"/>
                </a:solidFill>
              </a:rPr>
              <a:t>tuần</a:t>
            </a:r>
            <a:r>
              <a:rPr lang="en-US" sz="2400" dirty="0">
                <a:solidFill>
                  <a:srgbClr val="002060"/>
                </a:solidFill>
              </a:rPr>
              <a:t> </a:t>
            </a:r>
            <a:r>
              <a:rPr lang="en-US" sz="2400" dirty="0" err="1">
                <a:solidFill>
                  <a:srgbClr val="002060"/>
                </a:solidFill>
              </a:rPr>
              <a:t>ôn</a:t>
            </a:r>
            <a:r>
              <a:rPr lang="en-US" sz="2400" dirty="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kì</a:t>
            </a:r>
            <a:r>
              <a:rPr lang="en-US" sz="2400" dirty="0">
                <a:solidFill>
                  <a:srgbClr val="002060"/>
                </a:solidFill>
              </a:rPr>
              <a:t> II</a:t>
            </a:r>
          </a:p>
        </p:txBody>
      </p:sp>
      <p:sp>
        <p:nvSpPr>
          <p:cNvPr id="27" name="Rectangle 26"/>
          <p:cNvSpPr/>
          <p:nvPr/>
        </p:nvSpPr>
        <p:spPr>
          <a:xfrm>
            <a:off x="4254562" y="4172605"/>
            <a:ext cx="6001958" cy="2169825"/>
          </a:xfrm>
          <a:prstGeom prst="rect">
            <a:avLst/>
          </a:prstGeom>
          <a:solidFill>
            <a:srgbClr val="FFF1B3"/>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380990" indent="-380990" algn="just">
              <a:lnSpc>
                <a:spcPct val="125000"/>
              </a:lnSpc>
              <a:spcBef>
                <a:spcPts val="600"/>
              </a:spcBef>
              <a:buFont typeface="Wingdings" panose="05000000000000000000" pitchFamily="2" charset="2"/>
              <a:buChar char="v"/>
            </a:pPr>
            <a:r>
              <a:rPr lang="en-US" sz="2400" b="1" dirty="0">
                <a:solidFill>
                  <a:srgbClr val="002060"/>
                </a:solidFill>
              </a:rPr>
              <a:t>5</a:t>
            </a:r>
            <a:r>
              <a:rPr lang="en-US" sz="2400" dirty="0">
                <a:solidFill>
                  <a:srgbClr val="002060"/>
                </a:solidFill>
              </a:rPr>
              <a:t> VB </a:t>
            </a:r>
            <a:r>
              <a:rPr lang="en-US" sz="2400" dirty="0" err="1">
                <a:solidFill>
                  <a:srgbClr val="002060"/>
                </a:solidFill>
              </a:rPr>
              <a:t>thông</a:t>
            </a:r>
            <a:r>
              <a:rPr lang="en-US" sz="2400" dirty="0">
                <a:solidFill>
                  <a:srgbClr val="002060"/>
                </a:solidFill>
              </a:rPr>
              <a:t> tin</a:t>
            </a:r>
          </a:p>
          <a:p>
            <a:pPr marL="380990" indent="-380990" algn="just">
              <a:lnSpc>
                <a:spcPct val="125000"/>
              </a:lnSpc>
              <a:spcBef>
                <a:spcPts val="600"/>
              </a:spcBef>
              <a:buFont typeface="Wingdings" panose="05000000000000000000" pitchFamily="2" charset="2"/>
              <a:buChar char="v"/>
            </a:pPr>
            <a:r>
              <a:rPr lang="en-US" sz="2400" b="1" dirty="0">
                <a:solidFill>
                  <a:srgbClr val="002060"/>
                </a:solidFill>
              </a:rPr>
              <a:t>16</a:t>
            </a:r>
            <a:r>
              <a:rPr lang="en-US" sz="2400" dirty="0">
                <a:solidFill>
                  <a:srgbClr val="002060"/>
                </a:solidFill>
              </a:rPr>
              <a:t> VB </a:t>
            </a:r>
            <a:r>
              <a:rPr lang="en-US" sz="2400" dirty="0" err="1">
                <a:solidFill>
                  <a:srgbClr val="002060"/>
                </a:solidFill>
              </a:rPr>
              <a:t>thơ</a:t>
            </a:r>
            <a:endParaRPr lang="en-US" sz="2400" dirty="0">
              <a:solidFill>
                <a:srgbClr val="002060"/>
              </a:solidFill>
            </a:endParaRPr>
          </a:p>
          <a:p>
            <a:pPr marL="380990" indent="-380990" algn="just">
              <a:lnSpc>
                <a:spcPct val="125000"/>
              </a:lnSpc>
              <a:spcBef>
                <a:spcPts val="600"/>
              </a:spcBef>
              <a:buFont typeface="Wingdings" panose="05000000000000000000" pitchFamily="2" charset="2"/>
              <a:buChar char="v"/>
            </a:pPr>
            <a:r>
              <a:rPr lang="en-US" sz="2400" b="1" dirty="0">
                <a:solidFill>
                  <a:srgbClr val="002060"/>
                </a:solidFill>
              </a:rPr>
              <a:t>1</a:t>
            </a:r>
            <a:r>
              <a:rPr lang="en-US" sz="2400" dirty="0">
                <a:solidFill>
                  <a:srgbClr val="002060"/>
                </a:solidFill>
              </a:rPr>
              <a:t> VB </a:t>
            </a:r>
            <a:r>
              <a:rPr lang="en-US" sz="2400" dirty="0" err="1">
                <a:solidFill>
                  <a:srgbClr val="002060"/>
                </a:solidFill>
              </a:rPr>
              <a:t>kịch</a:t>
            </a:r>
            <a:endParaRPr lang="en-US" sz="2400">
              <a:solidFill>
                <a:srgbClr val="002060"/>
              </a:solidFill>
            </a:endParaRPr>
          </a:p>
          <a:p>
            <a:pPr marL="380990" indent="-380990" algn="just">
              <a:lnSpc>
                <a:spcPct val="125000"/>
              </a:lnSpc>
              <a:spcBef>
                <a:spcPts val="600"/>
              </a:spcBef>
              <a:buFont typeface="Wingdings" panose="05000000000000000000" pitchFamily="2" charset="2"/>
              <a:buChar char="v"/>
            </a:pPr>
            <a:r>
              <a:rPr lang="en-US" sz="2400" b="1">
                <a:solidFill>
                  <a:srgbClr val="002060"/>
                </a:solidFill>
              </a:rPr>
              <a:t>40</a:t>
            </a:r>
            <a:r>
              <a:rPr lang="en-US" sz="2400">
                <a:solidFill>
                  <a:srgbClr val="002060"/>
                </a:solidFill>
              </a:rPr>
              <a:t> </a:t>
            </a:r>
            <a:r>
              <a:rPr lang="en-US" sz="2400" dirty="0">
                <a:solidFill>
                  <a:srgbClr val="002060"/>
                </a:solidFill>
              </a:rPr>
              <a:t>VB </a:t>
            </a:r>
            <a:r>
              <a:rPr lang="en-US" sz="2400" dirty="0" err="1">
                <a:solidFill>
                  <a:srgbClr val="002060"/>
                </a:solidFill>
              </a:rPr>
              <a:t>truyện</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loại</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học</a:t>
            </a:r>
            <a:r>
              <a:rPr lang="en-US" sz="2400" dirty="0">
                <a:solidFill>
                  <a:srgbClr val="002060"/>
                </a:solidFill>
              </a:rPr>
              <a:t> </a:t>
            </a:r>
            <a:r>
              <a:rPr lang="en-US" sz="2400" dirty="0" err="1">
                <a:solidFill>
                  <a:srgbClr val="002060"/>
                </a:solidFill>
              </a:rPr>
              <a:t>khác</a:t>
            </a:r>
            <a:endParaRPr lang="en-US" sz="2400" dirty="0">
              <a:solidFill>
                <a:srgbClr val="002060"/>
              </a:solidFill>
            </a:endParaRPr>
          </a:p>
        </p:txBody>
      </p:sp>
      <p:sp>
        <p:nvSpPr>
          <p:cNvPr id="44" name="Google Shape;230;p27"/>
          <p:cNvSpPr/>
          <p:nvPr/>
        </p:nvSpPr>
        <p:spPr>
          <a:xfrm>
            <a:off x="2396133" y="4277920"/>
            <a:ext cx="1959604" cy="1384656"/>
          </a:xfrm>
          <a:prstGeom prst="ellipse">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ctr" anchorCtr="0">
            <a:noAutofit/>
          </a:bodyPr>
          <a:lstStyle/>
          <a:p>
            <a:pPr lvl="0" algn="ctr"/>
            <a:r>
              <a:rPr lang="en-US" sz="2667" b="1">
                <a:solidFill>
                  <a:srgbClr val="C00000"/>
                </a:solidFill>
              </a:rPr>
              <a:t>62 </a:t>
            </a:r>
          </a:p>
          <a:p>
            <a:pPr lvl="0" algn="ctr"/>
            <a:r>
              <a:rPr lang="en-US" sz="2400">
                <a:solidFill>
                  <a:srgbClr val="0070C0"/>
                </a:solidFill>
              </a:rPr>
              <a:t>văn bản</a:t>
            </a:r>
            <a:endParaRPr sz="2400" dirty="0">
              <a:solidFill>
                <a:srgbClr val="0070C0"/>
              </a:solidFill>
              <a:latin typeface="Sniglet"/>
              <a:ea typeface="Sniglet"/>
              <a:cs typeface="Sniglet"/>
              <a:sym typeface="Sniglet"/>
            </a:endParaRPr>
          </a:p>
        </p:txBody>
      </p:sp>
      <p:pic>
        <p:nvPicPr>
          <p:cNvPr id="2" name="Picture 1">
            <a:extLst>
              <a:ext uri="{FF2B5EF4-FFF2-40B4-BE49-F238E27FC236}">
                <a16:creationId xmlns:a16="http://schemas.microsoft.com/office/drawing/2014/main" id="{270BE100-FC4D-456F-84B1-5E3D01C57D7A}"/>
              </a:ext>
            </a:extLst>
          </p:cNvPr>
          <p:cNvPicPr>
            <a:picLocks noChangeAspect="1"/>
          </p:cNvPicPr>
          <p:nvPr/>
        </p:nvPicPr>
        <p:blipFill>
          <a:blip r:embed="rId3"/>
          <a:stretch>
            <a:fillRect/>
          </a:stretch>
        </p:blipFill>
        <p:spPr>
          <a:xfrm>
            <a:off x="6671231" y="1409514"/>
            <a:ext cx="1568644" cy="2187605"/>
          </a:xfrm>
          <a:prstGeom prst="rect">
            <a:avLst/>
          </a:prstGeom>
        </p:spPr>
      </p:pic>
      <p:pic>
        <p:nvPicPr>
          <p:cNvPr id="4" name="Picture 3">
            <a:extLst>
              <a:ext uri="{FF2B5EF4-FFF2-40B4-BE49-F238E27FC236}">
                <a16:creationId xmlns:a16="http://schemas.microsoft.com/office/drawing/2014/main" id="{1D0FF3AD-AE03-4E27-BDE9-8009DFC634DF}"/>
              </a:ext>
            </a:extLst>
          </p:cNvPr>
          <p:cNvPicPr>
            <a:picLocks noChangeAspect="1"/>
          </p:cNvPicPr>
          <p:nvPr/>
        </p:nvPicPr>
        <p:blipFill>
          <a:blip r:embed="rId4"/>
          <a:stretch>
            <a:fillRect/>
          </a:stretch>
        </p:blipFill>
        <p:spPr>
          <a:xfrm>
            <a:off x="1050809" y="1409514"/>
            <a:ext cx="1614495" cy="2240339"/>
          </a:xfrm>
          <a:prstGeom prst="rect">
            <a:avLst/>
          </a:prstGeom>
        </p:spPr>
      </p:pic>
    </p:spTree>
    <p:extLst>
      <p:ext uri="{BB962C8B-B14F-4D97-AF65-F5344CB8AC3E}">
        <p14:creationId xmlns:p14="http://schemas.microsoft.com/office/powerpoint/2010/main" val="2854449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randombar(horizontal)">
                                      <p:cBhvr>
                                        <p:cTn id="21" dur="500"/>
                                        <p:tgtEl>
                                          <p:spTgt spid="4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p:bldP spid="16" grpId="0" animBg="1"/>
      <p:bldP spid="12" grpId="0"/>
      <p:bldP spid="27"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54" y="1799"/>
            <a:ext cx="12198284" cy="6858000"/>
          </a:xfrm>
          <a:prstGeom prst="rect">
            <a:avLst/>
          </a:prstGeom>
        </p:spPr>
      </p:pic>
      <p:sp>
        <p:nvSpPr>
          <p:cNvPr id="2" name="Rounded Rectangle 1"/>
          <p:cNvSpPr/>
          <p:nvPr/>
        </p:nvSpPr>
        <p:spPr>
          <a:xfrm>
            <a:off x="6028195" y="3251359"/>
            <a:ext cx="254111" cy="637281"/>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2" name="Rounded Rectangle 21"/>
          <p:cNvSpPr/>
          <p:nvPr/>
        </p:nvSpPr>
        <p:spPr>
          <a:xfrm>
            <a:off x="714064" y="2128281"/>
            <a:ext cx="8737600" cy="299944"/>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9" name="Rectangle 18"/>
          <p:cNvSpPr/>
          <p:nvPr/>
        </p:nvSpPr>
        <p:spPr>
          <a:xfrm>
            <a:off x="4564676" y="438063"/>
            <a:ext cx="3776996" cy="523220"/>
          </a:xfrm>
          <a:prstGeom prst="rect">
            <a:avLst/>
          </a:prstGeom>
        </p:spPr>
        <p:txBody>
          <a:bodyPr wrap="none">
            <a:spAutoFit/>
          </a:bodyPr>
          <a:lstStyle/>
          <a:p>
            <a:r>
              <a:rPr lang="en-US" sz="2800" b="1" dirty="0" err="1">
                <a:solidFill>
                  <a:srgbClr val="FF0000"/>
                </a:solidFill>
                <a:latin typeface="Arial" panose="020B0604020202020204" pitchFamily="34" charset="0"/>
                <a:cs typeface="Arial" panose="020B0604020202020204" pitchFamily="34" charset="0"/>
              </a:rPr>
              <a:t>CẤU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TRÚC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BÀI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HỌC</a:t>
            </a:r>
            <a:r>
              <a:rPr lang="en-US" sz="2800" b="1" dirty="0">
                <a:solidFill>
                  <a:srgbClr val="FF0000"/>
                </a:solidFill>
                <a:latin typeface="Arial" panose="020B0604020202020204" pitchFamily="34" charset="0"/>
                <a:cs typeface="Arial" panose="020B0604020202020204" pitchFamily="34" charset="0"/>
              </a:rPr>
              <a:t> </a:t>
            </a:r>
          </a:p>
        </p:txBody>
      </p:sp>
      <p:sp>
        <p:nvSpPr>
          <p:cNvPr id="16" name="Rounded Rectangle 15"/>
          <p:cNvSpPr/>
          <p:nvPr/>
        </p:nvSpPr>
        <p:spPr>
          <a:xfrm>
            <a:off x="2847666" y="1348639"/>
            <a:ext cx="6276137" cy="1898608"/>
          </a:xfrm>
          <a:prstGeom prst="round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4" name="Google Shape;230;p27"/>
          <p:cNvSpPr/>
          <p:nvPr/>
        </p:nvSpPr>
        <p:spPr>
          <a:xfrm>
            <a:off x="1120464" y="1549169"/>
            <a:ext cx="1569888" cy="1439365"/>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txBody>
          <a:bodyPr spcFirstLastPara="1" wrap="square" lIns="121900" tIns="121900" rIns="121900" bIns="121900" anchor="ctr" anchorCtr="0">
            <a:noAutofit/>
          </a:bodyPr>
          <a:lstStyle/>
          <a:p>
            <a:pPr lvl="0" algn="ctr"/>
            <a:r>
              <a:rPr lang="en-US" sz="2400" b="1">
                <a:solidFill>
                  <a:srgbClr val="C00000"/>
                </a:solidFill>
                <a:latin typeface="Arial" panose="020B0604020202020204" pitchFamily="34" charset="0"/>
                <a:cs typeface="Arial" panose="020B0604020202020204" pitchFamily="34" charset="0"/>
              </a:rPr>
              <a:t>1 TUẦN</a:t>
            </a:r>
            <a:endParaRPr sz="1600" dirty="0">
              <a:solidFill>
                <a:srgbClr val="0070C0"/>
              </a:solidFill>
              <a:latin typeface="Arial" panose="020B0604020202020204" pitchFamily="34" charset="0"/>
              <a:ea typeface="Sniglet"/>
              <a:cs typeface="Arial" panose="020B0604020202020204" pitchFamily="34" charset="0"/>
              <a:sym typeface="Sniglet"/>
            </a:endParaRPr>
          </a:p>
        </p:txBody>
      </p:sp>
      <p:sp>
        <p:nvSpPr>
          <p:cNvPr id="14" name="Rounded Rectangle 13"/>
          <p:cNvSpPr/>
          <p:nvPr/>
        </p:nvSpPr>
        <p:spPr>
          <a:xfrm>
            <a:off x="2926519" y="3743307"/>
            <a:ext cx="6276137" cy="1830959"/>
          </a:xfrm>
          <a:prstGeom prst="roundRect">
            <a:avLst/>
          </a:pr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Rectangle 19"/>
          <p:cNvSpPr/>
          <p:nvPr/>
        </p:nvSpPr>
        <p:spPr>
          <a:xfrm>
            <a:off x="3086362" y="1344707"/>
            <a:ext cx="6263701" cy="2082621"/>
          </a:xfrm>
          <a:prstGeom prst="rect">
            <a:avLst/>
          </a:prstGeom>
        </p:spPr>
        <p:txBody>
          <a:bodyPr wrap="square">
            <a:spAutoFit/>
          </a:bodyPr>
          <a:lstStyle/>
          <a:p>
            <a:pPr>
              <a:lnSpc>
                <a:spcPct val="150000"/>
              </a:lnSpc>
            </a:pPr>
            <a:r>
              <a:rPr lang="en-US" sz="2400" dirty="0" err="1">
                <a:solidFill>
                  <a:srgbClr val="0070C0"/>
                </a:solidFill>
                <a:latin typeface="Arial" panose="020B0604020202020204" pitchFamily="34" charset="0"/>
                <a:cs typeface="Arial" panose="020B0604020202020204" pitchFamily="34" charset="0"/>
              </a:rPr>
              <a:t>Bài</a:t>
            </a:r>
            <a:r>
              <a:rPr lang="en-US" sz="2400" dirty="0">
                <a:solidFill>
                  <a:srgbClr val="0070C0"/>
                </a:solidFill>
                <a:latin typeface="Arial" panose="020B0604020202020204" pitchFamily="34" charset="0"/>
                <a:cs typeface="Arial" panose="020B0604020202020204" pitchFamily="34" charset="0"/>
              </a:rPr>
              <a:t> 3 </a:t>
            </a:r>
            <a:r>
              <a:rPr lang="en-US" sz="2400" dirty="0" err="1">
                <a:solidFill>
                  <a:srgbClr val="0070C0"/>
                </a:solidFill>
                <a:latin typeface="Arial" panose="020B0604020202020204" pitchFamily="34" charset="0"/>
                <a:cs typeface="Arial" panose="020B0604020202020204" pitchFamily="34" charset="0"/>
              </a:rPr>
              <a:t>tiết</a:t>
            </a:r>
            <a:endParaRPr lang="en-US" sz="2400" dirty="0">
              <a:solidFill>
                <a:srgbClr val="0070C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dirty="0" err="1">
                <a:solidFill>
                  <a:srgbClr val="002060"/>
                </a:solidFill>
                <a:latin typeface="Arial" panose="020B0604020202020204" pitchFamily="34" charset="0"/>
                <a:cs typeface="Arial" panose="020B0604020202020204" pitchFamily="34" charset="0"/>
              </a:rPr>
              <a:t>Đọc</a:t>
            </a:r>
            <a:r>
              <a:rPr lang="en-US" sz="2133" dirty="0">
                <a:solidFill>
                  <a:srgbClr val="002060"/>
                </a:solidFill>
                <a:latin typeface="Arial" panose="020B0604020202020204" pitchFamily="34" charset="0"/>
                <a:cs typeface="Arial" panose="020B0604020202020204" pitchFamily="34" charset="0"/>
              </a:rPr>
              <a:t> (1 </a:t>
            </a:r>
            <a:r>
              <a:rPr lang="en-US" sz="2133" dirty="0" err="1">
                <a:solidFill>
                  <a:srgbClr val="002060"/>
                </a:solidFill>
                <a:latin typeface="Arial" panose="020B0604020202020204" pitchFamily="34" charset="0"/>
                <a:cs typeface="Arial" panose="020B0604020202020204" pitchFamily="34" charset="0"/>
              </a:rPr>
              <a:t>tiết</a:t>
            </a:r>
            <a:r>
              <a:rPr lang="en-US" sz="2133"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dirty="0" err="1">
                <a:solidFill>
                  <a:srgbClr val="002060"/>
                </a:solidFill>
                <a:latin typeface="Arial" panose="020B0604020202020204" pitchFamily="34" charset="0"/>
                <a:cs typeface="Arial" panose="020B0604020202020204" pitchFamily="34" charset="0"/>
              </a:rPr>
              <a:t>Luyện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từ</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và</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câu</a:t>
            </a:r>
            <a:r>
              <a:rPr lang="en-US" sz="2133" dirty="0">
                <a:solidFill>
                  <a:srgbClr val="002060"/>
                </a:solidFill>
                <a:latin typeface="Arial" panose="020B0604020202020204" pitchFamily="34" charset="0"/>
                <a:cs typeface="Arial" panose="020B0604020202020204" pitchFamily="34" charset="0"/>
              </a:rPr>
              <a:t> (1 </a:t>
            </a:r>
            <a:r>
              <a:rPr lang="en-US" sz="2133" dirty="0" err="1">
                <a:solidFill>
                  <a:srgbClr val="002060"/>
                </a:solidFill>
                <a:latin typeface="Arial" panose="020B0604020202020204" pitchFamily="34" charset="0"/>
                <a:cs typeface="Arial" panose="020B0604020202020204" pitchFamily="34" charset="0"/>
              </a:rPr>
              <a:t>tiết</a:t>
            </a:r>
            <a:r>
              <a:rPr lang="en-US" sz="2133" dirty="0">
                <a:solidFill>
                  <a:srgbClr val="002060"/>
                </a:solidFill>
                <a:latin typeface="Arial" panose="020B0604020202020204" pitchFamily="34" charset="0"/>
                <a:cs typeface="Arial" panose="020B0604020202020204" pitchFamily="34" charset="0"/>
              </a:rPr>
              <a:t>)</a:t>
            </a:r>
            <a:endParaRPr lang="en-US" dirty="0">
              <a:solidFill>
                <a:srgbClr val="00206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133" dirty="0" err="1">
                <a:solidFill>
                  <a:srgbClr val="002060"/>
                </a:solidFill>
                <a:latin typeface="Arial" panose="020B0604020202020204" pitchFamily="34" charset="0"/>
                <a:cs typeface="Arial" panose="020B0604020202020204" pitchFamily="34" charset="0"/>
              </a:rPr>
              <a:t>Viết</a:t>
            </a:r>
            <a:r>
              <a:rPr lang="en-US" sz="2133" dirty="0">
                <a:solidFill>
                  <a:srgbClr val="002060"/>
                </a:solidFill>
                <a:latin typeface="Arial" panose="020B0604020202020204" pitchFamily="34" charset="0"/>
                <a:cs typeface="Arial" panose="020B0604020202020204" pitchFamily="34" charset="0"/>
              </a:rPr>
              <a:t> (1 </a:t>
            </a:r>
            <a:r>
              <a:rPr lang="en-US" sz="2133" dirty="0" err="1">
                <a:solidFill>
                  <a:srgbClr val="002060"/>
                </a:solidFill>
                <a:latin typeface="Arial" panose="020B0604020202020204" pitchFamily="34" charset="0"/>
                <a:cs typeface="Arial" panose="020B0604020202020204" pitchFamily="34" charset="0"/>
              </a:rPr>
              <a:t>tiết</a:t>
            </a:r>
            <a:r>
              <a:rPr lang="en-US" dirty="0">
                <a:solidFill>
                  <a:srgbClr val="002060"/>
                </a:solidFill>
                <a:latin typeface="Arial" panose="020B0604020202020204" pitchFamily="34" charset="0"/>
                <a:cs typeface="Arial" panose="020B0604020202020204" pitchFamily="34" charset="0"/>
              </a:rPr>
              <a:t>)</a:t>
            </a:r>
            <a:endParaRPr lang="en-US" sz="2000" dirty="0">
              <a:solidFill>
                <a:srgbClr val="002060"/>
              </a:solidFill>
              <a:latin typeface="Arial" panose="020B0604020202020204" pitchFamily="34" charset="0"/>
              <a:cs typeface="Arial" panose="020B0604020202020204" pitchFamily="34" charset="0"/>
            </a:endParaRPr>
          </a:p>
          <a:p>
            <a:pPr marL="234943">
              <a:lnSpc>
                <a:spcPts val="2800"/>
              </a:lnSpc>
              <a:tabLst>
                <a:tab pos="690016" algn="l"/>
                <a:tab pos="764098" algn="l"/>
              </a:tabLst>
            </a:pPr>
            <a:r>
              <a:rPr lang="en-US" sz="2133" b="1" dirty="0">
                <a:latin typeface="Arial" panose="020B0604020202020204" pitchFamily="34" charset="0"/>
                <a:cs typeface="Arial" panose="020B0604020202020204" pitchFamily="34" charset="0"/>
              </a:rPr>
              <a:t>   </a:t>
            </a:r>
          </a:p>
        </p:txBody>
      </p:sp>
      <p:sp>
        <p:nvSpPr>
          <p:cNvPr id="25" name="Rectangle 24"/>
          <p:cNvSpPr/>
          <p:nvPr/>
        </p:nvSpPr>
        <p:spPr>
          <a:xfrm>
            <a:off x="3086363" y="3797013"/>
            <a:ext cx="6365301" cy="1723549"/>
          </a:xfrm>
          <a:prstGeom prst="rect">
            <a:avLst/>
          </a:prstGeom>
        </p:spPr>
        <p:txBody>
          <a:bodyPr wrap="square">
            <a:spAutoFit/>
          </a:bodyPr>
          <a:lstStyle/>
          <a:p>
            <a:pPr>
              <a:lnSpc>
                <a:spcPct val="150000"/>
              </a:lnSpc>
            </a:pPr>
            <a:r>
              <a:rPr lang="en-US" sz="2400" dirty="0" err="1">
                <a:solidFill>
                  <a:srgbClr val="0070C0"/>
                </a:solidFill>
                <a:latin typeface="Arial" panose="020B0604020202020204" pitchFamily="34" charset="0"/>
                <a:cs typeface="Arial" panose="020B0604020202020204" pitchFamily="34" charset="0"/>
              </a:rPr>
              <a:t>Bài</a:t>
            </a:r>
            <a:r>
              <a:rPr lang="en-US" sz="2400" dirty="0">
                <a:solidFill>
                  <a:srgbClr val="0070C0"/>
                </a:solidFill>
                <a:latin typeface="Arial" panose="020B0604020202020204" pitchFamily="34" charset="0"/>
                <a:cs typeface="Arial" panose="020B0604020202020204" pitchFamily="34" charset="0"/>
              </a:rPr>
              <a:t> 4 </a:t>
            </a:r>
            <a:r>
              <a:rPr lang="en-US" sz="2400" dirty="0" err="1">
                <a:solidFill>
                  <a:srgbClr val="0070C0"/>
                </a:solidFill>
                <a:latin typeface="Arial" panose="020B0604020202020204" pitchFamily="34" charset="0"/>
                <a:cs typeface="Arial" panose="020B0604020202020204" pitchFamily="34" charset="0"/>
              </a:rPr>
              <a:t>tiết</a:t>
            </a:r>
            <a:endParaRPr lang="en-US" sz="2400" dirty="0">
              <a:solidFill>
                <a:srgbClr val="0070C0"/>
              </a:solidFill>
              <a:latin typeface="Arial" panose="020B0604020202020204" pitchFamily="34" charset="0"/>
              <a:cs typeface="Arial" panose="020B0604020202020204" pitchFamily="34" charset="0"/>
            </a:endParaRPr>
          </a:p>
          <a:p>
            <a:pPr marL="529153" indent="-294210">
              <a:lnSpc>
                <a:spcPts val="2800"/>
              </a:lnSpc>
              <a:buFont typeface="Wingdings" panose="05000000000000000000" pitchFamily="2" charset="2"/>
              <a:buChar char="§"/>
              <a:tabLst>
                <a:tab pos="690016" algn="l"/>
                <a:tab pos="764098" algn="l"/>
              </a:tabLst>
            </a:pP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và</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Luyện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tập</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theo</a:t>
            </a:r>
            <a:r>
              <a:rPr lang="en-US" sz="2000" dirty="0">
                <a:solidFill>
                  <a:srgbClr val="002060"/>
                </a:solidFill>
                <a:latin typeface="Arial" panose="020B0604020202020204" pitchFamily="34" charset="0"/>
                <a:cs typeface="Arial" panose="020B0604020202020204" pitchFamily="34" charset="0"/>
              </a:rPr>
              <a:t> VB </a:t>
            </a:r>
            <a:r>
              <a:rPr lang="en-US" sz="2000" dirty="0" err="1">
                <a:solidFill>
                  <a:srgbClr val="002060"/>
                </a:solidFill>
                <a:latin typeface="Arial" panose="020B0604020202020204" pitchFamily="34" charset="0"/>
                <a:cs typeface="Arial" panose="020B0604020202020204" pitchFamily="34" charset="0"/>
              </a:rPr>
              <a:t>đọc</a:t>
            </a:r>
            <a:r>
              <a:rPr lang="en-US" sz="2000" dirty="0">
                <a:solidFill>
                  <a:srgbClr val="002060"/>
                </a:solidFill>
                <a:latin typeface="Arial" panose="020B0604020202020204" pitchFamily="34" charset="0"/>
                <a:cs typeface="Arial" panose="020B0604020202020204" pitchFamily="34" charset="0"/>
              </a:rPr>
              <a:t> (2 </a:t>
            </a:r>
            <a:r>
              <a:rPr lang="en-US" sz="2000" dirty="0" err="1">
                <a:solidFill>
                  <a:srgbClr val="002060"/>
                </a:solidFill>
                <a:latin typeface="Arial" panose="020B0604020202020204" pitchFamily="34" charset="0"/>
                <a:cs typeface="Arial" panose="020B0604020202020204" pitchFamily="34" charset="0"/>
              </a:rPr>
              <a:t>tiết</a:t>
            </a:r>
            <a:r>
              <a:rPr lang="en-US" sz="2000" dirty="0">
                <a:solidFill>
                  <a:srgbClr val="002060"/>
                </a:solidFill>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dirty="0" err="1">
                <a:solidFill>
                  <a:srgbClr val="002060"/>
                </a:solidFill>
                <a:latin typeface="Arial" panose="020B0604020202020204" pitchFamily="34" charset="0"/>
                <a:cs typeface="Arial" panose="020B0604020202020204" pitchFamily="34" charset="0"/>
              </a:rPr>
              <a:t>Viết</a:t>
            </a:r>
            <a:r>
              <a:rPr lang="en-US" sz="2133" dirty="0">
                <a:solidFill>
                  <a:srgbClr val="002060"/>
                </a:solidFill>
                <a:latin typeface="Arial" panose="020B0604020202020204" pitchFamily="34" charset="0"/>
                <a:cs typeface="Arial" panose="020B0604020202020204" pitchFamily="34" charset="0"/>
              </a:rPr>
              <a:t> (1 </a:t>
            </a:r>
            <a:r>
              <a:rPr lang="en-US" sz="2133" dirty="0" err="1">
                <a:solidFill>
                  <a:srgbClr val="002060"/>
                </a:solidFill>
                <a:latin typeface="Arial" panose="020B0604020202020204" pitchFamily="34" charset="0"/>
                <a:cs typeface="Arial" panose="020B0604020202020204" pitchFamily="34" charset="0"/>
              </a:rPr>
              <a:t>tiết</a:t>
            </a:r>
            <a:r>
              <a:rPr lang="en-US" dirty="0">
                <a:solidFill>
                  <a:srgbClr val="002060"/>
                </a:solidFill>
                <a:latin typeface="Arial" panose="020B0604020202020204" pitchFamily="34" charset="0"/>
                <a:cs typeface="Arial" panose="020B0604020202020204" pitchFamily="34" charset="0"/>
              </a:rPr>
              <a:t>)</a:t>
            </a:r>
          </a:p>
          <a:p>
            <a:pPr marL="529153" indent="-294210">
              <a:lnSpc>
                <a:spcPts val="2800"/>
              </a:lnSpc>
              <a:buFont typeface="Wingdings" panose="05000000000000000000" pitchFamily="2" charset="2"/>
              <a:buChar char="§"/>
              <a:tabLst>
                <a:tab pos="690016" algn="l"/>
                <a:tab pos="764098" algn="l"/>
              </a:tabLst>
            </a:pPr>
            <a:r>
              <a:rPr lang="en-US" sz="2133" dirty="0" err="1">
                <a:solidFill>
                  <a:srgbClr val="002060"/>
                </a:solidFill>
                <a:latin typeface="Arial" panose="020B0604020202020204" pitchFamily="34" charset="0"/>
                <a:cs typeface="Arial" panose="020B0604020202020204" pitchFamily="34" charset="0"/>
              </a:rPr>
              <a:t>Nói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và</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nghe</a:t>
            </a:r>
            <a:r>
              <a:rPr lang="en-US" sz="2133" dirty="0">
                <a:solidFill>
                  <a:srgbClr val="002060"/>
                </a:solidFill>
                <a:latin typeface="Arial" panose="020B0604020202020204" pitchFamily="34" charset="0"/>
                <a:cs typeface="Arial" panose="020B0604020202020204" pitchFamily="34" charset="0"/>
              </a:rPr>
              <a:t> / </a:t>
            </a:r>
            <a:r>
              <a:rPr lang="en-US" sz="2133" dirty="0" err="1">
                <a:solidFill>
                  <a:srgbClr val="002060"/>
                </a:solidFill>
                <a:latin typeface="Arial" panose="020B0604020202020204" pitchFamily="34" charset="0"/>
                <a:cs typeface="Arial" panose="020B0604020202020204" pitchFamily="34" charset="0"/>
              </a:rPr>
              <a:t>Đọc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mở</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rộng</a:t>
            </a:r>
            <a:r>
              <a:rPr lang="en-US" sz="2133" dirty="0">
                <a:solidFill>
                  <a:srgbClr val="002060"/>
                </a:solidFill>
                <a:latin typeface="Arial" panose="020B0604020202020204" pitchFamily="34" charset="0"/>
                <a:cs typeface="Arial" panose="020B0604020202020204" pitchFamily="34" charset="0"/>
              </a:rPr>
              <a:t> (1 </a:t>
            </a:r>
            <a:r>
              <a:rPr lang="en-US" sz="2133" dirty="0" err="1">
                <a:solidFill>
                  <a:srgbClr val="002060"/>
                </a:solidFill>
                <a:latin typeface="Arial" panose="020B0604020202020204" pitchFamily="34" charset="0"/>
                <a:cs typeface="Arial" panose="020B0604020202020204" pitchFamily="34" charset="0"/>
              </a:rPr>
              <a:t>tiết</a:t>
            </a:r>
            <a:r>
              <a:rPr lang="en-US" sz="2133" dirty="0">
                <a:solidFill>
                  <a:srgbClr val="002060"/>
                </a:solidFill>
                <a:latin typeface="Arial" panose="020B0604020202020204" pitchFamily="34" charset="0"/>
                <a:cs typeface="Arial" panose="020B0604020202020204" pitchFamily="34" charset="0"/>
              </a:rPr>
              <a:t>)</a:t>
            </a:r>
          </a:p>
        </p:txBody>
      </p:sp>
      <p:cxnSp>
        <p:nvCxnSpPr>
          <p:cNvPr id="6" name="Straight Connector 5"/>
          <p:cNvCxnSpPr/>
          <p:nvPr/>
        </p:nvCxnSpPr>
        <p:spPr>
          <a:xfrm>
            <a:off x="6671632" y="5437181"/>
            <a:ext cx="45720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32" name="Rounded Rectangular Callout 31"/>
          <p:cNvSpPr/>
          <p:nvPr/>
        </p:nvSpPr>
        <p:spPr>
          <a:xfrm>
            <a:off x="9281117" y="1323506"/>
            <a:ext cx="2869076" cy="1665027"/>
          </a:xfrm>
          <a:prstGeom prst="wedgeRoundRectCallout">
            <a:avLst>
              <a:gd name="adj1" fmla="val -145611"/>
              <a:gd name="adj2" fmla="val 19866"/>
              <a:gd name="adj3" fmla="val 16667"/>
            </a:avLst>
          </a:prstGeom>
          <a:solidFill>
            <a:srgbClr val="FADAE2"/>
          </a:solidFill>
          <a:ln>
            <a:solidFill>
              <a:srgbClr val="A568D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1" name="Rectangle 30"/>
          <p:cNvSpPr/>
          <p:nvPr/>
        </p:nvSpPr>
        <p:spPr>
          <a:xfrm>
            <a:off x="9404946" y="1384355"/>
            <a:ext cx="2572758" cy="1477328"/>
          </a:xfrm>
          <a:prstGeom prst="rect">
            <a:avLst/>
          </a:prstGeom>
        </p:spPr>
        <p:txBody>
          <a:bodyPr wrap="square">
            <a:spAutoFit/>
          </a:bodyPr>
          <a:lstStyle/>
          <a:p>
            <a:pPr marL="533387" indent="-533387" algn="just">
              <a:tabLst>
                <a:tab pos="761981" algn="l"/>
              </a:tabLst>
            </a:pPr>
            <a:r>
              <a:rPr lang="en-US" b="1" dirty="0">
                <a:solidFill>
                  <a:srgbClr val="002060"/>
                </a:solidFill>
                <a:latin typeface="Arial" panose="020B0604020202020204" pitchFamily="34" charset="0"/>
                <a:cs typeface="Arial" panose="020B0604020202020204" pitchFamily="34" charset="0"/>
              </a:rPr>
              <a:t>HK1</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loại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hoá</a:t>
            </a:r>
            <a:r>
              <a:rPr lang="en-US" dirty="0">
                <a:solidFill>
                  <a:srgbClr val="002060"/>
                </a:solidFill>
                <a:latin typeface="Arial" panose="020B0604020202020204" pitchFamily="34" charset="0"/>
                <a:cs typeface="Arial" panose="020B0604020202020204" pitchFamily="34" charset="0"/>
              </a:rPr>
              <a:t>,..</a:t>
            </a:r>
          </a:p>
          <a:p>
            <a:pPr marL="533387" indent="-533387" algn="just"/>
            <a:r>
              <a:rPr lang="en-US" b="1" dirty="0">
                <a:solidFill>
                  <a:srgbClr val="002060"/>
                </a:solidFill>
                <a:latin typeface="Arial" panose="020B0604020202020204" pitchFamily="34" charset="0"/>
                <a:cs typeface="Arial" panose="020B0604020202020204" pitchFamily="34" charset="0"/>
              </a:rPr>
              <a:t>HK2</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hai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thành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phần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chính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trạng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ngữ</a:t>
            </a:r>
            <a:r>
              <a:rPr lang="en-US" dirty="0">
                <a:solidFill>
                  <a:srgbClr val="002060"/>
                </a:solidFill>
                <a:latin typeface="Arial" panose="020B0604020202020204" pitchFamily="34" charset="0"/>
                <a:cs typeface="Arial" panose="020B0604020202020204" pitchFamily="34" charset="0"/>
              </a:rPr>
              <a:t>,…</a:t>
            </a:r>
          </a:p>
        </p:txBody>
      </p:sp>
      <p:sp>
        <p:nvSpPr>
          <p:cNvPr id="26" name="Rounded Rectangular Callout 25">
            <a:extLst>
              <a:ext uri="{FF2B5EF4-FFF2-40B4-BE49-F238E27FC236}">
                <a16:creationId xmlns:a16="http://schemas.microsoft.com/office/drawing/2014/main" id="{FFDC8235-5733-1843-9385-38362390F5C2}"/>
              </a:ext>
            </a:extLst>
          </p:cNvPr>
          <p:cNvSpPr/>
          <p:nvPr/>
        </p:nvSpPr>
        <p:spPr>
          <a:xfrm>
            <a:off x="8341672" y="5280804"/>
            <a:ext cx="3850328" cy="1578995"/>
          </a:xfrm>
          <a:prstGeom prst="wedgeRoundRectCallout">
            <a:avLst>
              <a:gd name="adj1" fmla="val -146724"/>
              <a:gd name="adj2" fmla="val -39849"/>
              <a:gd name="adj3" fmla="val 16667"/>
            </a:avLst>
          </a:prstGeom>
          <a:solidFill>
            <a:srgbClr val="F2F7D5"/>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dirty="0"/>
              <a:t>1. </a:t>
            </a:r>
            <a:r>
              <a:rPr lang="en-US" dirty="0" err="1">
                <a:solidFill>
                  <a:srgbClr val="002060"/>
                </a:solidFill>
                <a:latin typeface="Arial" panose="020B0604020202020204" pitchFamily="34" charset="0"/>
                <a:cs typeface="Arial" panose="020B0604020202020204" pitchFamily="34" charset="0"/>
              </a:rPr>
              <a:t>Nói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nghe</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theo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chủ</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điểm</a:t>
            </a:r>
            <a:r>
              <a:rPr lang="en-US" dirty="0">
                <a:solidFill>
                  <a:srgbClr val="002060"/>
                </a:solidFill>
                <a:latin typeface="Arial" panose="020B0604020202020204" pitchFamily="34" charset="0"/>
                <a:cs typeface="Arial" panose="020B0604020202020204" pitchFamily="34" charset="0"/>
              </a:rPr>
              <a:t>.</a:t>
            </a:r>
          </a:p>
          <a:p>
            <a:pPr algn="just"/>
            <a:r>
              <a:rPr lang="en-US" dirty="0">
                <a:solidFill>
                  <a:srgbClr val="002060"/>
                </a:solidFill>
                <a:latin typeface="Arial" panose="020B0604020202020204" pitchFamily="34" charset="0"/>
                <a:cs typeface="Arial" panose="020B0604020202020204" pitchFamily="34" charset="0"/>
              </a:rPr>
              <a:t>2. </a:t>
            </a:r>
            <a:r>
              <a:rPr lang="en-US" dirty="0" err="1">
                <a:solidFill>
                  <a:srgbClr val="002060"/>
                </a:solidFill>
                <a:latin typeface="Arial" panose="020B0604020202020204" pitchFamily="34" charset="0"/>
                <a:cs typeface="Arial" panose="020B0604020202020204" pitchFamily="34" charset="0"/>
              </a:rPr>
              <a:t>Thuật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sự</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việc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tham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gia</a:t>
            </a:r>
            <a:r>
              <a:rPr lang="en-US" dirty="0">
                <a:solidFill>
                  <a:srgbClr val="002060"/>
                </a:solidFill>
                <a:latin typeface="Arial" panose="020B0604020202020204" pitchFamily="34" charset="0"/>
                <a:cs typeface="Arial" panose="020B0604020202020204" pitchFamily="34" charset="0"/>
              </a:rPr>
              <a:t>.</a:t>
            </a:r>
          </a:p>
          <a:p>
            <a:pPr algn="just"/>
            <a:r>
              <a:rPr lang="en-US" dirty="0">
                <a:solidFill>
                  <a:srgbClr val="002060"/>
                </a:solidFill>
                <a:latin typeface="Arial" panose="020B0604020202020204" pitchFamily="34" charset="0"/>
                <a:cs typeface="Arial" panose="020B0604020202020204" pitchFamily="34" charset="0"/>
              </a:rPr>
              <a:t>3. </a:t>
            </a:r>
            <a:r>
              <a:rPr lang="en-US" dirty="0" err="1">
                <a:solidFill>
                  <a:srgbClr val="002060"/>
                </a:solidFill>
                <a:latin typeface="Arial" panose="020B0604020202020204" pitchFamily="34" charset="0"/>
                <a:cs typeface="Arial" panose="020B0604020202020204" pitchFamily="34" charset="0"/>
              </a:rPr>
              <a:t>Nghe</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kể</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câu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chuyện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đã</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nghe</a:t>
            </a:r>
            <a:r>
              <a:rPr lang="en-US"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E697BE-9126-45CA-BD06-6A7A184E30E4}"/>
              </a:ext>
            </a:extLst>
          </p:cNvPr>
          <p:cNvPicPr>
            <a:picLocks noChangeAspect="1"/>
          </p:cNvPicPr>
          <p:nvPr/>
        </p:nvPicPr>
        <p:blipFill>
          <a:blip r:embed="rId4"/>
          <a:stretch>
            <a:fillRect/>
          </a:stretch>
        </p:blipFill>
        <p:spPr>
          <a:xfrm rot="21021822">
            <a:off x="150274" y="3022930"/>
            <a:ext cx="1694332" cy="2351124"/>
          </a:xfrm>
          <a:prstGeom prst="rect">
            <a:avLst/>
          </a:prstGeom>
        </p:spPr>
      </p:pic>
      <p:pic>
        <p:nvPicPr>
          <p:cNvPr id="21" name="Picture 20">
            <a:extLst>
              <a:ext uri="{FF2B5EF4-FFF2-40B4-BE49-F238E27FC236}">
                <a16:creationId xmlns:a16="http://schemas.microsoft.com/office/drawing/2014/main" id="{33E38169-0C89-4DEC-8682-FE67122BA90F}"/>
              </a:ext>
            </a:extLst>
          </p:cNvPr>
          <p:cNvPicPr>
            <a:picLocks noChangeAspect="1"/>
          </p:cNvPicPr>
          <p:nvPr/>
        </p:nvPicPr>
        <p:blipFill>
          <a:blip r:embed="rId5"/>
          <a:stretch>
            <a:fillRect/>
          </a:stretch>
        </p:blipFill>
        <p:spPr>
          <a:xfrm rot="396280">
            <a:off x="1331748" y="4344358"/>
            <a:ext cx="1757332" cy="2352406"/>
          </a:xfrm>
          <a:prstGeom prst="rect">
            <a:avLst/>
          </a:prstGeom>
        </p:spPr>
      </p:pic>
    </p:spTree>
    <p:extLst>
      <p:ext uri="{BB962C8B-B14F-4D97-AF65-F5344CB8AC3E}">
        <p14:creationId xmlns:p14="http://schemas.microsoft.com/office/powerpoint/2010/main" val="29908770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16" grpId="0" animBg="1"/>
      <p:bldP spid="44" grpId="0" animBg="1"/>
      <p:bldP spid="14" grpId="0" animBg="1"/>
      <p:bldP spid="20" grpId="0"/>
      <p:bldP spid="25" grpId="0"/>
      <p:bldP spid="32" grpId="0" animBg="1"/>
      <p:bldP spid="31"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228264-C340-5844-98A5-4C14E1D5B9AB}"/>
              </a:ext>
            </a:extLst>
          </p:cNvPr>
          <p:cNvSpPr/>
          <p:nvPr/>
        </p:nvSpPr>
        <p:spPr>
          <a:xfrm>
            <a:off x="596347" y="417094"/>
            <a:ext cx="5010369" cy="5223738"/>
          </a:xfrm>
          <a:prstGeom prst="rect">
            <a:avLst/>
          </a:prstGeom>
          <a:solidFill>
            <a:schemeClr val="accent1">
              <a:lumMod val="20000"/>
              <a:lumOff val="80000"/>
            </a:schemeClr>
          </a:solidFill>
        </p:spPr>
        <p:txBody>
          <a:bodyPr wrap="square">
            <a:spAutoFit/>
          </a:bodyPr>
          <a:lstStyle/>
          <a:p>
            <a:pPr algn="just">
              <a:lnSpc>
                <a:spcPct val="130000"/>
              </a:lnSpc>
              <a:spcAft>
                <a:spcPts val="0"/>
              </a:spcAft>
            </a:pPr>
            <a:r>
              <a:rPr lang="en-US" sz="2800" b="1" dirty="0">
                <a:solidFill>
                  <a:srgbClr val="FF2600"/>
                </a:solidFill>
                <a:ea typeface="Calibri" panose="020F0502020204030204" pitchFamily="34" charset="0"/>
              </a:rPr>
              <a:t>          </a:t>
            </a:r>
            <a:r>
              <a:rPr lang="en-US" sz="2400" b="1" dirty="0">
                <a:solidFill>
                  <a:srgbClr val="FF2600"/>
                </a:solidFill>
                <a:latin typeface="Arial" panose="020B0604020202020204" pitchFamily="34" charset="0"/>
                <a:ea typeface="Calibri" panose="020F0502020204030204" pitchFamily="34" charset="0"/>
                <a:cs typeface="Arial" panose="020B0604020202020204" pitchFamily="34" charset="0"/>
              </a:rPr>
              <a:t>T</a:t>
            </a:r>
            <a:r>
              <a:rPr lang="vi-VN" sz="2400" b="1" dirty="0">
                <a:solidFill>
                  <a:srgbClr val="FF2600"/>
                </a:solidFill>
                <a:latin typeface="Arial" panose="020B0604020202020204" pitchFamily="34" charset="0"/>
                <a:ea typeface="Calibri" panose="020F0502020204030204" pitchFamily="34" charset="0"/>
                <a:cs typeface="Arial" panose="020B0604020202020204" pitchFamily="34" charset="0"/>
              </a:rPr>
              <a:t>ranh ảnh minh hoạ</a:t>
            </a:r>
            <a:endParaRPr lang="en-US" sz="2400" dirty="0">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400" dirty="0">
                <a:solidFill>
                  <a:srgbClr val="000000"/>
                </a:solidFill>
                <a:ea typeface="Calibri" panose="020F0502020204030204" pitchFamily="34" charset="0"/>
              </a:rPr>
              <a:t>   </a:t>
            </a:r>
            <a:r>
              <a:rPr lang="vi-VN" sz="2400" i="1" dirty="0">
                <a:solidFill>
                  <a:srgbClr val="002060"/>
                </a:solidFill>
                <a:ea typeface="Calibri" panose="020F0502020204030204" pitchFamily="34" charset="0"/>
              </a:rPr>
              <a:t>Tiếng Việt 4 </a:t>
            </a:r>
            <a:r>
              <a:rPr lang="vi-VN" sz="2400" dirty="0">
                <a:solidFill>
                  <a:srgbClr val="002060"/>
                </a:solidFill>
                <a:ea typeface="Calibri" panose="020F0502020204030204" pitchFamily="34" charset="0"/>
              </a:rPr>
              <a:t>có hệ thống tranh ảnh đẹp, hình ảnh ngộ nghĩnh, sắc màu tươi sáng, thể hiện tâm huyết và tình yêu của các hoạ sĩ dành cho HS. </a:t>
            </a:r>
            <a:r>
              <a:rPr lang="en-US" sz="2400" dirty="0">
                <a:solidFill>
                  <a:srgbClr val="002060"/>
                </a:solidFill>
                <a:ea typeface="Calibri" panose="020F0502020204030204" pitchFamily="34" charset="0"/>
              </a:rPr>
              <a:t>C</a:t>
            </a:r>
            <a:r>
              <a:rPr lang="vi-VN" sz="2400" dirty="0">
                <a:solidFill>
                  <a:srgbClr val="002060"/>
                </a:solidFill>
                <a:ea typeface="Calibri" panose="020F0502020204030204" pitchFamily="34" charset="0"/>
              </a:rPr>
              <a:t>ùng với nội dung các bài học, tranh ảnh trong sách sẽ tạo niềm vui, </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hứng thú học tập cho </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HS</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giúp các em phát triển cảm xúc, trí tưởng tượng, khả năng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tư duy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E56BC64-AFE1-FF6A-C639-566F18D67B9C}"/>
              </a:ext>
            </a:extLst>
          </p:cNvPr>
          <p:cNvPicPr>
            <a:picLocks noChangeAspect="1"/>
          </p:cNvPicPr>
          <p:nvPr/>
        </p:nvPicPr>
        <p:blipFill>
          <a:blip r:embed="rId2"/>
          <a:stretch>
            <a:fillRect/>
          </a:stretch>
        </p:blipFill>
        <p:spPr>
          <a:xfrm rot="1155338">
            <a:off x="6827297" y="602335"/>
            <a:ext cx="3994300" cy="5548603"/>
          </a:xfrm>
          <a:prstGeom prst="rect">
            <a:avLst/>
          </a:prstGeom>
          <a:ln>
            <a:solidFill>
              <a:srgbClr val="92D050"/>
            </a:solidFill>
          </a:ln>
        </p:spPr>
      </p:pic>
    </p:spTree>
    <p:extLst>
      <p:ext uri="{BB962C8B-B14F-4D97-AF65-F5344CB8AC3E}">
        <p14:creationId xmlns:p14="http://schemas.microsoft.com/office/powerpoint/2010/main" val="81973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DCA12-D9DB-1734-61AA-8FD4492BAD38}"/>
              </a:ext>
            </a:extLst>
          </p:cNvPr>
          <p:cNvPicPr>
            <a:picLocks noChangeAspect="1"/>
          </p:cNvPicPr>
          <p:nvPr/>
        </p:nvPicPr>
        <p:blipFill>
          <a:blip r:embed="rId2"/>
          <a:stretch>
            <a:fillRect/>
          </a:stretch>
        </p:blipFill>
        <p:spPr>
          <a:xfrm rot="20873316">
            <a:off x="1021643" y="415317"/>
            <a:ext cx="4219154" cy="6027363"/>
          </a:xfrm>
          <a:prstGeom prst="rect">
            <a:avLst/>
          </a:prstGeom>
          <a:ln>
            <a:solidFill>
              <a:schemeClr val="accent2"/>
            </a:solidFill>
          </a:ln>
        </p:spPr>
      </p:pic>
      <p:pic>
        <p:nvPicPr>
          <p:cNvPr id="6" name="Picture 5">
            <a:extLst>
              <a:ext uri="{FF2B5EF4-FFF2-40B4-BE49-F238E27FC236}">
                <a16:creationId xmlns:a16="http://schemas.microsoft.com/office/drawing/2014/main" id="{7C64D9A3-CBA0-D1BC-C6DB-1F8DAE2407A6}"/>
              </a:ext>
            </a:extLst>
          </p:cNvPr>
          <p:cNvPicPr>
            <a:picLocks noChangeAspect="1"/>
          </p:cNvPicPr>
          <p:nvPr/>
        </p:nvPicPr>
        <p:blipFill>
          <a:blip r:embed="rId3"/>
          <a:stretch>
            <a:fillRect/>
          </a:stretch>
        </p:blipFill>
        <p:spPr>
          <a:xfrm rot="835861">
            <a:off x="6613569" y="576563"/>
            <a:ext cx="4033682" cy="5796389"/>
          </a:xfrm>
          <a:prstGeom prst="rect">
            <a:avLst/>
          </a:prstGeom>
          <a:ln>
            <a:solidFill>
              <a:schemeClr val="accent2"/>
            </a:solidFill>
          </a:ln>
        </p:spPr>
      </p:pic>
    </p:spTree>
    <p:extLst>
      <p:ext uri="{BB962C8B-B14F-4D97-AF65-F5344CB8AC3E}">
        <p14:creationId xmlns:p14="http://schemas.microsoft.com/office/powerpoint/2010/main" val="724965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43" y="50860"/>
            <a:ext cx="12200180" cy="6858000"/>
          </a:xfrm>
          <a:prstGeom prst="rect">
            <a:avLst/>
          </a:prstGeom>
        </p:spPr>
      </p:pic>
      <p:sp>
        <p:nvSpPr>
          <p:cNvPr id="3" name="Flowchart: Delay 1"/>
          <p:cNvSpPr/>
          <p:nvPr/>
        </p:nvSpPr>
        <p:spPr>
          <a:xfrm>
            <a:off x="9276" y="1878625"/>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rgbClr val="FFEFBD"/>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5" name="Flowchart: Delay 1"/>
          <p:cNvSpPr/>
          <p:nvPr/>
        </p:nvSpPr>
        <p:spPr>
          <a:xfrm>
            <a:off x="12529" y="1513539"/>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rgbClr val="FADAE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2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6" name="Rounded Rectangle 5"/>
          <p:cNvSpPr/>
          <p:nvPr/>
        </p:nvSpPr>
        <p:spPr>
          <a:xfrm>
            <a:off x="5465205" y="3306290"/>
            <a:ext cx="2916795" cy="2183185"/>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Rounded Rectangle 6"/>
          <p:cNvSpPr/>
          <p:nvPr/>
        </p:nvSpPr>
        <p:spPr>
          <a:xfrm>
            <a:off x="2089680" y="3288717"/>
            <a:ext cx="3025023" cy="2183185"/>
          </a:xfrm>
          <a:prstGeom prst="roundRect">
            <a:avLst/>
          </a:prstGeom>
          <a:solidFill>
            <a:schemeClr val="accent2">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Google Shape;255;p33"/>
          <p:cNvSpPr/>
          <p:nvPr/>
        </p:nvSpPr>
        <p:spPr>
          <a:xfrm>
            <a:off x="1944742" y="2710439"/>
            <a:ext cx="6184656" cy="427243"/>
          </a:xfrm>
          <a:prstGeom prst="roundRect">
            <a:avLst>
              <a:gd name="adj" fmla="val 50000"/>
            </a:avLst>
          </a:prstGeom>
          <a:solidFill>
            <a:srgbClr val="FFF1B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dirty="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9" name="Google Shape;255;p33"/>
          <p:cNvSpPr/>
          <p:nvPr/>
        </p:nvSpPr>
        <p:spPr>
          <a:xfrm>
            <a:off x="1895435" y="2050454"/>
            <a:ext cx="5946539" cy="427243"/>
          </a:xfrm>
          <a:prstGeom prst="roundRect">
            <a:avLst>
              <a:gd name="adj" fmla="val 50000"/>
            </a:avLst>
          </a:prstGeom>
          <a:solidFill>
            <a:srgbClr val="FADAE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dirty="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10" name="Google Shape;255;p33"/>
          <p:cNvSpPr/>
          <p:nvPr/>
        </p:nvSpPr>
        <p:spPr>
          <a:xfrm>
            <a:off x="2109117" y="1369618"/>
            <a:ext cx="6184656" cy="427243"/>
          </a:xfrm>
          <a:prstGeom prst="roundRect">
            <a:avLst>
              <a:gd name="adj" fmla="val 50000"/>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marL="0" lvl="0" indent="0" algn="ctr" rtl="0">
              <a:spcBef>
                <a:spcPts val="0"/>
              </a:spcBef>
              <a:spcAft>
                <a:spcPts val="0"/>
              </a:spcAft>
              <a:buNone/>
            </a:pPr>
            <a:endParaRPr sz="1300" dirty="0">
              <a:solidFill>
                <a:srgbClr val="FFFFFF"/>
              </a:solidFill>
              <a:latin typeface="Arial" panose="020B0604020202020204" pitchFamily="34" charset="0"/>
              <a:ea typeface="Trebuchet MS"/>
              <a:cs typeface="Arial" panose="020B0604020202020204" pitchFamily="34" charset="0"/>
              <a:sym typeface="Trebuchet MS"/>
            </a:endParaRPr>
          </a:p>
        </p:txBody>
      </p:sp>
      <p:sp>
        <p:nvSpPr>
          <p:cNvPr id="11" name="Google Shape;402;p38"/>
          <p:cNvSpPr txBox="1"/>
          <p:nvPr/>
        </p:nvSpPr>
        <p:spPr>
          <a:xfrm>
            <a:off x="2271519" y="1309408"/>
            <a:ext cx="6024999" cy="559477"/>
          </a:xfrm>
          <a:prstGeom prst="rect">
            <a:avLst/>
          </a:prstGeom>
          <a:noFill/>
          <a:ln>
            <a:noFill/>
          </a:ln>
        </p:spPr>
        <p:txBody>
          <a:bodyPr spcFirstLastPara="1" wrap="square" lIns="91425" tIns="91425" rIns="91425" bIns="91425" anchor="ctr" anchorCtr="0">
            <a:noAutofit/>
          </a:bodyPr>
          <a:lstStyle/>
          <a:p>
            <a:r>
              <a:rPr lang="en-US" b="1" dirty="0" err="1">
                <a:solidFill>
                  <a:srgbClr val="002060"/>
                </a:solidFill>
                <a:latin typeface="Arial" panose="020B0604020202020204" pitchFamily="34" charset="0"/>
                <a:cs typeface="Arial" panose="020B0604020202020204" pitchFamily="34" charset="0"/>
              </a:rPr>
              <a:t>Tổng</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Chủ</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biên</a:t>
            </a:r>
            <a:r>
              <a:rPr lang="vi-VN" b="1" dirty="0">
                <a:solidFill>
                  <a:srgbClr val="002060"/>
                </a:solidFill>
                <a:latin typeface="Arial" panose="020B0604020202020204" pitchFamily="34" charset="0"/>
                <a:cs typeface="Arial" panose="020B0604020202020204" pitchFamily="34" charset="0"/>
              </a:rPr>
              <a:t>: </a:t>
            </a:r>
            <a:r>
              <a:rPr lang="vi-VN" b="1" dirty="0">
                <a:solidFill>
                  <a:srgbClr val="C00000"/>
                </a:solidFill>
                <a:latin typeface="Arial" panose="020B0604020202020204" pitchFamily="34" charset="0"/>
                <a:cs typeface="Arial" panose="020B0604020202020204" pitchFamily="34" charset="0"/>
              </a:rPr>
              <a:t>PGS.TS</a:t>
            </a:r>
            <a:r>
              <a:rPr lang="en-US" b="1" dirty="0">
                <a:solidFill>
                  <a:srgbClr val="C00000"/>
                </a:solidFill>
                <a:latin typeface="Arial" panose="020B0604020202020204" pitchFamily="34" charset="0"/>
                <a:cs typeface="Arial" panose="020B0604020202020204" pitchFamily="34" charset="0"/>
              </a:rPr>
              <a:t>.</a:t>
            </a:r>
            <a:r>
              <a:rPr lang="vi-VN" b="1" dirty="0">
                <a:solidFill>
                  <a:srgbClr val="C00000"/>
                </a:solidFill>
                <a:latin typeface="Arial" panose="020B0604020202020204" pitchFamily="34" charset="0"/>
                <a:cs typeface="Arial" panose="020B0604020202020204" pitchFamily="34" charset="0"/>
              </a:rPr>
              <a:t> Bùi Mạnh Hùng</a:t>
            </a:r>
            <a:endParaRPr lang="en-US"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1689678" y="1831514"/>
            <a:ext cx="543739" cy="523220"/>
          </a:xfrm>
          <a:prstGeom prst="rect">
            <a:avLst/>
          </a:prstGeom>
        </p:spPr>
        <p:txBody>
          <a:bodyPr wrap="none">
            <a:spAutoFit/>
          </a:bodyPr>
          <a:lstStyle/>
          <a:p>
            <a:r>
              <a:rPr lang="en" sz="2800">
                <a:solidFill>
                  <a:srgbClr val="FF99CC"/>
                </a:solidFill>
                <a:latin typeface="Arial" panose="020B0604020202020204" pitchFamily="34" charset="0"/>
                <a:cs typeface="Arial" panose="020B0604020202020204" pitchFamily="34" charset="0"/>
              </a:rPr>
              <a:t>👩</a:t>
            </a:r>
            <a:endParaRPr lang="en-US" sz="2800">
              <a:solidFill>
                <a:srgbClr val="FF99CC"/>
              </a:solidFill>
              <a:latin typeface="Arial" panose="020B0604020202020204" pitchFamily="34" charset="0"/>
              <a:cs typeface="Arial" panose="020B0604020202020204" pitchFamily="34" charset="0"/>
            </a:endParaRPr>
          </a:p>
        </p:txBody>
      </p:sp>
      <p:sp>
        <p:nvSpPr>
          <p:cNvPr id="13" name="Google Shape;402;p38"/>
          <p:cNvSpPr txBox="1"/>
          <p:nvPr/>
        </p:nvSpPr>
        <p:spPr>
          <a:xfrm>
            <a:off x="2332595" y="1886497"/>
            <a:ext cx="5410200" cy="549775"/>
          </a:xfrm>
          <a:prstGeom prst="rect">
            <a:avLst/>
          </a:prstGeom>
          <a:noFill/>
          <a:ln>
            <a:noFill/>
          </a:ln>
        </p:spPr>
        <p:txBody>
          <a:bodyPr spcFirstLastPara="1" wrap="square" lIns="91425" tIns="91425" rIns="91425" bIns="91425" anchor="ctr" anchorCtr="0">
            <a:noAutofit/>
          </a:bodyPr>
          <a:lstStyle/>
          <a:p>
            <a:r>
              <a:rPr lang="en-US" b="1" dirty="0" err="1">
                <a:solidFill>
                  <a:srgbClr val="002060"/>
                </a:solidFill>
                <a:latin typeface="Arial" panose="020B0604020202020204" pitchFamily="34" charset="0"/>
                <a:cs typeface="Arial" panose="020B0604020202020204" pitchFamily="34" charset="0"/>
              </a:rPr>
              <a:t>Chủ</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biên</a:t>
            </a:r>
            <a:r>
              <a:rPr lang="vi-VN" b="1" dirty="0">
                <a:solidFill>
                  <a:srgbClr val="002060"/>
                </a:solidFill>
                <a:latin typeface="Arial" panose="020B0604020202020204" pitchFamily="34" charset="0"/>
                <a:cs typeface="Arial" panose="020B0604020202020204" pitchFamily="34" charset="0"/>
              </a:rPr>
              <a:t>: </a:t>
            </a:r>
            <a:r>
              <a:rPr lang="vi-VN" b="1" dirty="0">
                <a:solidFill>
                  <a:srgbClr val="C00000"/>
                </a:solidFill>
                <a:latin typeface="Arial" panose="020B0604020202020204" pitchFamily="34" charset="0"/>
                <a:cs typeface="Arial" panose="020B0604020202020204" pitchFamily="34" charset="0"/>
              </a:rPr>
              <a:t>PGS.TS</a:t>
            </a:r>
            <a:r>
              <a:rPr lang="en-US" b="1" dirty="0">
                <a:solidFill>
                  <a:srgbClr val="C00000"/>
                </a:solidFill>
                <a:latin typeface="Arial" panose="020B0604020202020204" pitchFamily="34" charset="0"/>
                <a:cs typeface="Arial" panose="020B0604020202020204" pitchFamily="34" charset="0"/>
              </a:rPr>
              <a:t>.</a:t>
            </a:r>
            <a:r>
              <a:rPr lang="vi-VN"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Trần</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Thị</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Hiền</a:t>
            </a: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Lương</a:t>
            </a:r>
            <a:endParaRPr lang="en-US" b="1" dirty="0">
              <a:solidFill>
                <a:srgbClr val="C00000"/>
              </a:solidFill>
              <a:latin typeface="Arial" panose="020B0604020202020204" pitchFamily="34" charset="0"/>
              <a:cs typeface="Arial" panose="020B0604020202020204" pitchFamily="34" charset="0"/>
            </a:endParaRPr>
          </a:p>
        </p:txBody>
      </p:sp>
      <p:sp>
        <p:nvSpPr>
          <p:cNvPr id="23" name="TextBox 22"/>
          <p:cNvSpPr txBox="1"/>
          <p:nvPr/>
        </p:nvSpPr>
        <p:spPr>
          <a:xfrm>
            <a:off x="5476835" y="3287489"/>
            <a:ext cx="3331885" cy="2169825"/>
          </a:xfrm>
          <a:prstGeom prst="rect">
            <a:avLst/>
          </a:prstGeom>
          <a:noFill/>
        </p:spPr>
        <p:txBody>
          <a:bodyPr wrap="square" rtlCol="0">
            <a:spAutoFit/>
          </a:bodyPr>
          <a:lstStyle/>
          <a:p>
            <a:pPr>
              <a:lnSpc>
                <a:spcPct val="125000"/>
              </a:lnSpc>
            </a:pPr>
            <a:r>
              <a:rPr lang="en-US" b="1" dirty="0">
                <a:solidFill>
                  <a:srgbClr val="002060"/>
                </a:solidFill>
                <a:latin typeface="Arial" panose="020B0604020202020204" pitchFamily="34" charset="0"/>
                <a:cs typeface="Arial" panose="020B0604020202020204" pitchFamily="34" charset="0"/>
              </a:rPr>
              <a:t>               </a:t>
            </a:r>
            <a:r>
              <a:rPr lang="vi-VN" b="1" dirty="0">
                <a:solidFill>
                  <a:srgbClr val="002060"/>
                </a:solidFill>
                <a:latin typeface="Arial" panose="020B0604020202020204" pitchFamily="34" charset="0"/>
                <a:cs typeface="Arial" panose="020B0604020202020204" pitchFamily="34" charset="0"/>
              </a:rPr>
              <a:t>Tập </a:t>
            </a:r>
            <a:r>
              <a:rPr lang="en-US" b="1" dirty="0">
                <a:solidFill>
                  <a:srgbClr val="002060"/>
                </a:solidFill>
                <a:latin typeface="Arial" panose="020B0604020202020204" pitchFamily="34" charset="0"/>
                <a:cs typeface="Arial" panose="020B0604020202020204" pitchFamily="34" charset="0"/>
              </a:rPr>
              <a:t>h</a:t>
            </a:r>
            <a:r>
              <a:rPr lang="vi-VN" b="1" dirty="0">
                <a:solidFill>
                  <a:srgbClr val="002060"/>
                </a:solidFill>
                <a:latin typeface="Arial" panose="020B0604020202020204" pitchFamily="34" charset="0"/>
                <a:cs typeface="Arial" panose="020B0604020202020204" pitchFamily="34" charset="0"/>
              </a:rPr>
              <a:t>ai</a:t>
            </a:r>
            <a:endParaRPr lang="en-US" b="1" dirty="0">
              <a:solidFill>
                <a:srgbClr val="002060"/>
              </a:solidFill>
              <a:latin typeface="Arial" panose="020B0604020202020204" pitchFamily="34" charset="0"/>
              <a:cs typeface="Arial" panose="020B0604020202020204" pitchFamily="34" charset="0"/>
            </a:endParaRPr>
          </a:p>
          <a:p>
            <a:pPr>
              <a:lnSpc>
                <a:spcPct val="125000"/>
              </a:lnSpc>
            </a:pPr>
            <a:r>
              <a:rPr lang="en-US" dirty="0">
                <a:solidFill>
                  <a:srgbClr val="002060"/>
                </a:solidFill>
                <a:latin typeface="Arial" panose="020B0604020202020204" pitchFamily="34" charset="0"/>
                <a:cs typeface="Arial" panose="020B0604020202020204" pitchFamily="34" charset="0"/>
              </a:rPr>
              <a:t>PGS.TS. </a:t>
            </a:r>
            <a:r>
              <a:rPr lang="vi-VN" dirty="0">
                <a:solidFill>
                  <a:srgbClr val="002060"/>
                </a:solidFill>
                <a:latin typeface="Arial" panose="020B0604020202020204" pitchFamily="34" charset="0"/>
                <a:cs typeface="Arial" panose="020B0604020202020204" pitchFamily="34" charset="0"/>
              </a:rPr>
              <a:t>Vũ T T Hương </a:t>
            </a:r>
          </a:p>
          <a:p>
            <a:pPr>
              <a:lnSpc>
                <a:spcPct val="125000"/>
              </a:lnSpc>
            </a:pPr>
            <a:r>
              <a:rPr lang="vi-VN" dirty="0">
                <a:solidFill>
                  <a:srgbClr val="002060"/>
                </a:solidFill>
                <a:cs typeface="Arial" panose="020B0604020202020204" pitchFamily="34" charset="0"/>
              </a:rPr>
              <a:t>T</a:t>
            </a:r>
            <a:r>
              <a:rPr lang="en-US" dirty="0">
                <a:solidFill>
                  <a:srgbClr val="002060"/>
                </a:solidFill>
                <a:latin typeface="Arial" panose="020B0604020202020204" pitchFamily="34" charset="0"/>
                <a:cs typeface="Arial" panose="020B0604020202020204" pitchFamily="34" charset="0"/>
              </a:rPr>
              <a:t>S. </a:t>
            </a:r>
            <a:r>
              <a:rPr lang="vi-VN" dirty="0">
                <a:solidFill>
                  <a:srgbClr val="002060"/>
                </a:solidFill>
                <a:cs typeface="Arial" panose="020B0604020202020204" pitchFamily="34" charset="0"/>
              </a:rPr>
              <a:t>Vũ Thị Lan</a:t>
            </a:r>
            <a:r>
              <a:rPr lang="en-US" dirty="0">
                <a:solidFill>
                  <a:srgbClr val="002060"/>
                </a:solidFill>
                <a:latin typeface="Arial" panose="020B0604020202020204" pitchFamily="34" charset="0"/>
                <a:cs typeface="Arial" panose="020B0604020202020204" pitchFamily="34" charset="0"/>
              </a:rPr>
              <a:t>  </a:t>
            </a:r>
          </a:p>
          <a:p>
            <a:pPr>
              <a:lnSpc>
                <a:spcPct val="125000"/>
              </a:lnSpc>
            </a:pPr>
            <a:r>
              <a:rPr lang="en-US" dirty="0">
                <a:solidFill>
                  <a:srgbClr val="002060"/>
                </a:solidFill>
                <a:latin typeface="Arial" panose="020B0604020202020204" pitchFamily="34" charset="0"/>
                <a:cs typeface="Arial" panose="020B0604020202020204" pitchFamily="34" charset="0"/>
              </a:rPr>
              <a:t>PGS.TS. </a:t>
            </a:r>
            <a:r>
              <a:rPr lang="vi-VN" dirty="0">
                <a:solidFill>
                  <a:srgbClr val="002060"/>
                </a:solidFill>
                <a:cs typeface="Arial" panose="020B0604020202020204" pitchFamily="34" charset="0"/>
              </a:rPr>
              <a:t>Trần Kim Phượng</a:t>
            </a:r>
            <a:r>
              <a:rPr lang="en-US" dirty="0">
                <a:solidFill>
                  <a:srgbClr val="002060"/>
                </a:solidFill>
                <a:latin typeface="Arial" panose="020B0604020202020204" pitchFamily="34" charset="0"/>
                <a:cs typeface="Arial" panose="020B0604020202020204" pitchFamily="34" charset="0"/>
              </a:rPr>
              <a:t>      </a:t>
            </a:r>
          </a:p>
          <a:p>
            <a:pPr>
              <a:lnSpc>
                <a:spcPct val="125000"/>
              </a:lnSpc>
            </a:pPr>
            <a:r>
              <a:rPr lang="en-US" dirty="0">
                <a:solidFill>
                  <a:srgbClr val="002060"/>
                </a:solidFill>
                <a:latin typeface="Arial" panose="020B0604020202020204" pitchFamily="34" charset="0"/>
                <a:cs typeface="Arial" panose="020B0604020202020204" pitchFamily="34" charset="0"/>
              </a:rPr>
              <a:t>PGS.TS. </a:t>
            </a:r>
            <a:r>
              <a:rPr lang="vi-VN" dirty="0">
                <a:solidFill>
                  <a:srgbClr val="002060"/>
                </a:solidFill>
                <a:latin typeface="Arial" panose="020B0604020202020204" pitchFamily="34" charset="0"/>
                <a:cs typeface="Arial" panose="020B0604020202020204" pitchFamily="34" charset="0"/>
              </a:rPr>
              <a:t>Đặng T Hảo Tâm </a:t>
            </a:r>
            <a:endParaRPr lang="en-US" dirty="0">
              <a:solidFill>
                <a:srgbClr val="002060"/>
              </a:solidFill>
              <a:latin typeface="Arial" panose="020B0604020202020204" pitchFamily="34" charset="0"/>
              <a:cs typeface="Arial" panose="020B0604020202020204" pitchFamily="34" charset="0"/>
            </a:endParaRPr>
          </a:p>
          <a:p>
            <a:pPr>
              <a:lnSpc>
                <a:spcPct val="150000"/>
              </a:lnSpc>
            </a:pPr>
            <a:endParaRPr lang="vi-VN" sz="1500" dirty="0">
              <a:solidFill>
                <a:schemeClr val="tx1">
                  <a:lumMod val="50000"/>
                </a:schemeClr>
              </a:solidFill>
              <a:latin typeface="Arial" panose="020B0604020202020204" pitchFamily="34" charset="0"/>
              <a:cs typeface="Arial" panose="020B0604020202020204" pitchFamily="34" charset="0"/>
            </a:endParaRPr>
          </a:p>
        </p:txBody>
      </p:sp>
      <p:sp>
        <p:nvSpPr>
          <p:cNvPr id="14" name="Rectangle 13"/>
          <p:cNvSpPr/>
          <p:nvPr/>
        </p:nvSpPr>
        <p:spPr>
          <a:xfrm>
            <a:off x="1689678" y="1088643"/>
            <a:ext cx="543739" cy="523220"/>
          </a:xfrm>
          <a:prstGeom prst="rect">
            <a:avLst/>
          </a:prstGeom>
        </p:spPr>
        <p:txBody>
          <a:bodyPr wrap="none">
            <a:spAutoFit/>
          </a:bodyPr>
          <a:lstStyle/>
          <a:p>
            <a:r>
              <a:rPr lang="en" sz="2800" dirty="0">
                <a:solidFill>
                  <a:schemeClr val="accent2">
                    <a:lumMod val="75000"/>
                  </a:schemeClr>
                </a:solidFill>
                <a:latin typeface="Arial" panose="020B0604020202020204" pitchFamily="34" charset="0"/>
                <a:cs typeface="Arial" panose="020B0604020202020204" pitchFamily="34" charset="0"/>
              </a:rPr>
              <a:t>👨</a:t>
            </a:r>
            <a:endParaRPr lang="en-US" sz="2800" dirty="0">
              <a:solidFill>
                <a:schemeClr val="accent2">
                  <a:lumMod val="75000"/>
                </a:schemeClr>
              </a:solidFill>
              <a:latin typeface="Arial" panose="020B0604020202020204" pitchFamily="34" charset="0"/>
              <a:cs typeface="Arial" panose="020B0604020202020204" pitchFamily="34" charset="0"/>
            </a:endParaRPr>
          </a:p>
        </p:txBody>
      </p:sp>
      <p:grpSp>
        <p:nvGrpSpPr>
          <p:cNvPr id="15" name="Group 14"/>
          <p:cNvGrpSpPr/>
          <p:nvPr/>
        </p:nvGrpSpPr>
        <p:grpSpPr>
          <a:xfrm>
            <a:off x="1537278" y="2480907"/>
            <a:ext cx="840676" cy="597978"/>
            <a:chOff x="1166295" y="2445312"/>
            <a:chExt cx="840676" cy="597978"/>
          </a:xfrm>
        </p:grpSpPr>
        <p:grpSp>
          <p:nvGrpSpPr>
            <p:cNvPr id="16" name="Google Shape;388;p38"/>
            <p:cNvGrpSpPr/>
            <p:nvPr/>
          </p:nvGrpSpPr>
          <p:grpSpPr>
            <a:xfrm>
              <a:off x="1526442" y="2620834"/>
              <a:ext cx="234308" cy="242628"/>
              <a:chOff x="7261225" y="3236913"/>
              <a:chExt cx="2992438" cy="3098700"/>
            </a:xfrm>
          </p:grpSpPr>
          <p:sp>
            <p:nvSpPr>
              <p:cNvPr id="20" name="Google Shape;389;p38"/>
              <p:cNvSpPr/>
              <p:nvPr/>
            </p:nvSpPr>
            <p:spPr>
              <a:xfrm>
                <a:off x="7261225" y="3236913"/>
                <a:ext cx="2703600" cy="3098700"/>
              </a:xfrm>
              <a:custGeom>
                <a:avLst/>
                <a:gdLst/>
                <a:ahLst/>
                <a:cxnLst/>
                <a:rect l="l" t="t" r="r" b="b"/>
                <a:pathLst>
                  <a:path w="120000" h="120000" extrusionOk="0">
                    <a:moveTo>
                      <a:pt x="59982" y="0"/>
                    </a:moveTo>
                    <a:lnTo>
                      <a:pt x="60863" y="61"/>
                    </a:lnTo>
                    <a:lnTo>
                      <a:pt x="61814" y="276"/>
                    </a:lnTo>
                    <a:lnTo>
                      <a:pt x="62907" y="645"/>
                    </a:lnTo>
                    <a:lnTo>
                      <a:pt x="64140" y="1106"/>
                    </a:lnTo>
                    <a:lnTo>
                      <a:pt x="65480" y="1690"/>
                    </a:lnTo>
                    <a:lnTo>
                      <a:pt x="66889" y="2396"/>
                    </a:lnTo>
                    <a:lnTo>
                      <a:pt x="68440" y="3165"/>
                    </a:lnTo>
                    <a:lnTo>
                      <a:pt x="70061" y="3994"/>
                    </a:lnTo>
                    <a:lnTo>
                      <a:pt x="71753" y="4886"/>
                    </a:lnTo>
                    <a:lnTo>
                      <a:pt x="73550" y="5838"/>
                    </a:lnTo>
                    <a:lnTo>
                      <a:pt x="75418" y="6791"/>
                    </a:lnTo>
                    <a:lnTo>
                      <a:pt x="77392" y="7774"/>
                    </a:lnTo>
                    <a:lnTo>
                      <a:pt x="79400" y="8758"/>
                    </a:lnTo>
                    <a:lnTo>
                      <a:pt x="81444" y="9710"/>
                    </a:lnTo>
                    <a:lnTo>
                      <a:pt x="83594" y="10663"/>
                    </a:lnTo>
                    <a:lnTo>
                      <a:pt x="85779" y="11585"/>
                    </a:lnTo>
                    <a:lnTo>
                      <a:pt x="87999" y="12445"/>
                    </a:lnTo>
                    <a:lnTo>
                      <a:pt x="90255" y="13244"/>
                    </a:lnTo>
                    <a:lnTo>
                      <a:pt x="92546" y="13982"/>
                    </a:lnTo>
                    <a:lnTo>
                      <a:pt x="94907" y="14596"/>
                    </a:lnTo>
                    <a:lnTo>
                      <a:pt x="98114" y="15334"/>
                    </a:lnTo>
                    <a:lnTo>
                      <a:pt x="101286" y="15795"/>
                    </a:lnTo>
                    <a:lnTo>
                      <a:pt x="104422" y="16133"/>
                    </a:lnTo>
                    <a:lnTo>
                      <a:pt x="107524" y="16348"/>
                    </a:lnTo>
                    <a:lnTo>
                      <a:pt x="110590" y="16471"/>
                    </a:lnTo>
                    <a:lnTo>
                      <a:pt x="113656" y="16471"/>
                    </a:lnTo>
                    <a:lnTo>
                      <a:pt x="116651" y="16471"/>
                    </a:lnTo>
                    <a:lnTo>
                      <a:pt x="116969" y="16471"/>
                    </a:lnTo>
                    <a:lnTo>
                      <a:pt x="117286" y="16501"/>
                    </a:lnTo>
                    <a:lnTo>
                      <a:pt x="117674" y="16532"/>
                    </a:lnTo>
                    <a:lnTo>
                      <a:pt x="118026" y="16655"/>
                    </a:lnTo>
                    <a:lnTo>
                      <a:pt x="118414" y="16809"/>
                    </a:lnTo>
                    <a:lnTo>
                      <a:pt x="118801" y="17024"/>
                    </a:lnTo>
                    <a:lnTo>
                      <a:pt x="119118" y="17331"/>
                    </a:lnTo>
                    <a:lnTo>
                      <a:pt x="119436" y="17731"/>
                    </a:lnTo>
                    <a:lnTo>
                      <a:pt x="119647" y="18284"/>
                    </a:lnTo>
                    <a:lnTo>
                      <a:pt x="119788" y="18991"/>
                    </a:lnTo>
                    <a:lnTo>
                      <a:pt x="119859" y="19790"/>
                    </a:lnTo>
                    <a:lnTo>
                      <a:pt x="119859" y="19974"/>
                    </a:lnTo>
                    <a:lnTo>
                      <a:pt x="119859" y="20404"/>
                    </a:lnTo>
                    <a:lnTo>
                      <a:pt x="119859" y="21111"/>
                    </a:lnTo>
                    <a:lnTo>
                      <a:pt x="119859" y="21971"/>
                    </a:lnTo>
                    <a:lnTo>
                      <a:pt x="119859" y="23047"/>
                    </a:lnTo>
                    <a:lnTo>
                      <a:pt x="119859" y="24338"/>
                    </a:lnTo>
                    <a:lnTo>
                      <a:pt x="119859" y="25720"/>
                    </a:lnTo>
                    <a:lnTo>
                      <a:pt x="119894" y="27257"/>
                    </a:lnTo>
                    <a:lnTo>
                      <a:pt x="119894" y="28886"/>
                    </a:lnTo>
                    <a:lnTo>
                      <a:pt x="119894" y="30637"/>
                    </a:lnTo>
                    <a:lnTo>
                      <a:pt x="119894" y="32419"/>
                    </a:lnTo>
                    <a:lnTo>
                      <a:pt x="119894" y="34294"/>
                    </a:lnTo>
                    <a:lnTo>
                      <a:pt x="119929" y="36199"/>
                    </a:lnTo>
                    <a:lnTo>
                      <a:pt x="119929" y="38104"/>
                    </a:lnTo>
                    <a:lnTo>
                      <a:pt x="119929" y="40010"/>
                    </a:lnTo>
                    <a:lnTo>
                      <a:pt x="119929" y="41854"/>
                    </a:lnTo>
                    <a:lnTo>
                      <a:pt x="119964" y="43667"/>
                    </a:lnTo>
                    <a:lnTo>
                      <a:pt x="119964" y="45418"/>
                    </a:lnTo>
                    <a:lnTo>
                      <a:pt x="119964" y="47016"/>
                    </a:lnTo>
                    <a:lnTo>
                      <a:pt x="119964" y="48553"/>
                    </a:lnTo>
                    <a:lnTo>
                      <a:pt x="119964" y="49966"/>
                    </a:lnTo>
                    <a:lnTo>
                      <a:pt x="119964" y="51165"/>
                    </a:lnTo>
                    <a:lnTo>
                      <a:pt x="119999" y="52271"/>
                    </a:lnTo>
                    <a:lnTo>
                      <a:pt x="119999" y="53162"/>
                    </a:lnTo>
                    <a:lnTo>
                      <a:pt x="119999" y="53807"/>
                    </a:lnTo>
                    <a:lnTo>
                      <a:pt x="119999" y="54207"/>
                    </a:lnTo>
                    <a:lnTo>
                      <a:pt x="119999" y="54391"/>
                    </a:lnTo>
                    <a:lnTo>
                      <a:pt x="119894" y="57341"/>
                    </a:lnTo>
                    <a:lnTo>
                      <a:pt x="119506" y="60322"/>
                    </a:lnTo>
                    <a:lnTo>
                      <a:pt x="118907" y="63272"/>
                    </a:lnTo>
                    <a:lnTo>
                      <a:pt x="118167" y="66192"/>
                    </a:lnTo>
                    <a:lnTo>
                      <a:pt x="118026" y="66407"/>
                    </a:lnTo>
                    <a:lnTo>
                      <a:pt x="117920" y="66714"/>
                    </a:lnTo>
                    <a:lnTo>
                      <a:pt x="117709" y="66991"/>
                    </a:lnTo>
                    <a:lnTo>
                      <a:pt x="117462" y="67267"/>
                    </a:lnTo>
                    <a:lnTo>
                      <a:pt x="117074" y="67451"/>
                    </a:lnTo>
                    <a:lnTo>
                      <a:pt x="116651" y="67574"/>
                    </a:lnTo>
                    <a:lnTo>
                      <a:pt x="116158" y="67544"/>
                    </a:lnTo>
                    <a:lnTo>
                      <a:pt x="115559" y="67390"/>
                    </a:lnTo>
                    <a:lnTo>
                      <a:pt x="114255" y="67083"/>
                    </a:lnTo>
                    <a:lnTo>
                      <a:pt x="112916" y="66806"/>
                    </a:lnTo>
                    <a:lnTo>
                      <a:pt x="111541" y="66622"/>
                    </a:lnTo>
                    <a:lnTo>
                      <a:pt x="110061" y="66468"/>
                    </a:lnTo>
                    <a:lnTo>
                      <a:pt x="108440" y="66376"/>
                    </a:lnTo>
                    <a:lnTo>
                      <a:pt x="106643" y="66345"/>
                    </a:lnTo>
                    <a:lnTo>
                      <a:pt x="103788" y="66468"/>
                    </a:lnTo>
                    <a:lnTo>
                      <a:pt x="101039" y="66745"/>
                    </a:lnTo>
                    <a:lnTo>
                      <a:pt x="98325" y="67267"/>
                    </a:lnTo>
                    <a:lnTo>
                      <a:pt x="95753" y="67943"/>
                    </a:lnTo>
                    <a:lnTo>
                      <a:pt x="93215" y="68834"/>
                    </a:lnTo>
                    <a:lnTo>
                      <a:pt x="90784" y="69879"/>
                    </a:lnTo>
                    <a:lnTo>
                      <a:pt x="88528" y="71108"/>
                    </a:lnTo>
                    <a:lnTo>
                      <a:pt x="86343" y="72460"/>
                    </a:lnTo>
                    <a:lnTo>
                      <a:pt x="84334" y="73935"/>
                    </a:lnTo>
                    <a:lnTo>
                      <a:pt x="82466" y="75595"/>
                    </a:lnTo>
                    <a:lnTo>
                      <a:pt x="80704" y="77346"/>
                    </a:lnTo>
                    <a:lnTo>
                      <a:pt x="79154" y="79252"/>
                    </a:lnTo>
                    <a:lnTo>
                      <a:pt x="77744" y="81218"/>
                    </a:lnTo>
                    <a:lnTo>
                      <a:pt x="76581" y="83339"/>
                    </a:lnTo>
                    <a:lnTo>
                      <a:pt x="75594" y="85521"/>
                    </a:lnTo>
                    <a:lnTo>
                      <a:pt x="74784" y="87795"/>
                    </a:lnTo>
                    <a:lnTo>
                      <a:pt x="74185" y="90130"/>
                    </a:lnTo>
                    <a:lnTo>
                      <a:pt x="73832" y="92588"/>
                    </a:lnTo>
                    <a:lnTo>
                      <a:pt x="73726" y="95016"/>
                    </a:lnTo>
                    <a:lnTo>
                      <a:pt x="73832" y="97352"/>
                    </a:lnTo>
                    <a:lnTo>
                      <a:pt x="74149" y="99626"/>
                    </a:lnTo>
                    <a:lnTo>
                      <a:pt x="74643" y="101869"/>
                    </a:lnTo>
                    <a:lnTo>
                      <a:pt x="75383" y="104020"/>
                    </a:lnTo>
                    <a:lnTo>
                      <a:pt x="76264" y="106110"/>
                    </a:lnTo>
                    <a:lnTo>
                      <a:pt x="77286" y="108107"/>
                    </a:lnTo>
                    <a:lnTo>
                      <a:pt x="78555" y="110012"/>
                    </a:lnTo>
                    <a:lnTo>
                      <a:pt x="78696" y="110227"/>
                    </a:lnTo>
                    <a:lnTo>
                      <a:pt x="78837" y="110443"/>
                    </a:lnTo>
                    <a:lnTo>
                      <a:pt x="78977" y="110658"/>
                    </a:lnTo>
                    <a:lnTo>
                      <a:pt x="79013" y="110934"/>
                    </a:lnTo>
                    <a:lnTo>
                      <a:pt x="78942" y="111211"/>
                    </a:lnTo>
                    <a:lnTo>
                      <a:pt x="78731" y="111549"/>
                    </a:lnTo>
                    <a:lnTo>
                      <a:pt x="78343" y="111887"/>
                    </a:lnTo>
                    <a:lnTo>
                      <a:pt x="75911" y="113423"/>
                    </a:lnTo>
                    <a:lnTo>
                      <a:pt x="73621" y="114806"/>
                    </a:lnTo>
                    <a:lnTo>
                      <a:pt x="71436" y="116005"/>
                    </a:lnTo>
                    <a:lnTo>
                      <a:pt x="69427" y="117049"/>
                    </a:lnTo>
                    <a:lnTo>
                      <a:pt x="67488" y="117941"/>
                    </a:lnTo>
                    <a:lnTo>
                      <a:pt x="65726" y="118678"/>
                    </a:lnTo>
                    <a:lnTo>
                      <a:pt x="64105" y="119262"/>
                    </a:lnTo>
                    <a:lnTo>
                      <a:pt x="62590" y="119661"/>
                    </a:lnTo>
                    <a:lnTo>
                      <a:pt x="61215" y="119877"/>
                    </a:lnTo>
                    <a:lnTo>
                      <a:pt x="59982" y="120000"/>
                    </a:lnTo>
                    <a:lnTo>
                      <a:pt x="58925" y="119907"/>
                    </a:lnTo>
                    <a:lnTo>
                      <a:pt x="57762" y="119692"/>
                    </a:lnTo>
                    <a:lnTo>
                      <a:pt x="56422" y="119354"/>
                    </a:lnTo>
                    <a:lnTo>
                      <a:pt x="54942" y="118893"/>
                    </a:lnTo>
                    <a:lnTo>
                      <a:pt x="53356" y="118309"/>
                    </a:lnTo>
                    <a:lnTo>
                      <a:pt x="51700" y="117572"/>
                    </a:lnTo>
                    <a:lnTo>
                      <a:pt x="49867" y="116773"/>
                    </a:lnTo>
                    <a:lnTo>
                      <a:pt x="47999" y="115820"/>
                    </a:lnTo>
                    <a:lnTo>
                      <a:pt x="46061" y="114775"/>
                    </a:lnTo>
                    <a:lnTo>
                      <a:pt x="44017" y="113577"/>
                    </a:lnTo>
                    <a:lnTo>
                      <a:pt x="41973" y="112317"/>
                    </a:lnTo>
                    <a:lnTo>
                      <a:pt x="39823" y="110965"/>
                    </a:lnTo>
                    <a:lnTo>
                      <a:pt x="37638" y="109490"/>
                    </a:lnTo>
                    <a:lnTo>
                      <a:pt x="35453" y="107923"/>
                    </a:lnTo>
                    <a:lnTo>
                      <a:pt x="33233" y="106294"/>
                    </a:lnTo>
                    <a:lnTo>
                      <a:pt x="31013" y="104573"/>
                    </a:lnTo>
                    <a:lnTo>
                      <a:pt x="28792" y="102729"/>
                    </a:lnTo>
                    <a:lnTo>
                      <a:pt x="26572" y="100824"/>
                    </a:lnTo>
                    <a:lnTo>
                      <a:pt x="24387" y="98857"/>
                    </a:lnTo>
                    <a:lnTo>
                      <a:pt x="22202" y="96829"/>
                    </a:lnTo>
                    <a:lnTo>
                      <a:pt x="20123" y="94709"/>
                    </a:lnTo>
                    <a:lnTo>
                      <a:pt x="18079" y="92496"/>
                    </a:lnTo>
                    <a:lnTo>
                      <a:pt x="16070" y="90284"/>
                    </a:lnTo>
                    <a:lnTo>
                      <a:pt x="14132" y="87979"/>
                    </a:lnTo>
                    <a:lnTo>
                      <a:pt x="12299" y="85644"/>
                    </a:lnTo>
                    <a:lnTo>
                      <a:pt x="10537" y="83216"/>
                    </a:lnTo>
                    <a:lnTo>
                      <a:pt x="8845" y="80788"/>
                    </a:lnTo>
                    <a:lnTo>
                      <a:pt x="7295" y="78268"/>
                    </a:lnTo>
                    <a:lnTo>
                      <a:pt x="5885" y="75749"/>
                    </a:lnTo>
                    <a:lnTo>
                      <a:pt x="4581" y="73137"/>
                    </a:lnTo>
                    <a:lnTo>
                      <a:pt x="3383" y="70555"/>
                    </a:lnTo>
                    <a:lnTo>
                      <a:pt x="2396" y="67912"/>
                    </a:lnTo>
                    <a:lnTo>
                      <a:pt x="1550" y="65239"/>
                    </a:lnTo>
                    <a:lnTo>
                      <a:pt x="881" y="62535"/>
                    </a:lnTo>
                    <a:lnTo>
                      <a:pt x="387" y="59830"/>
                    </a:lnTo>
                    <a:lnTo>
                      <a:pt x="70" y="57096"/>
                    </a:lnTo>
                    <a:lnTo>
                      <a:pt x="0" y="54391"/>
                    </a:lnTo>
                    <a:lnTo>
                      <a:pt x="0" y="54207"/>
                    </a:lnTo>
                    <a:lnTo>
                      <a:pt x="0" y="53777"/>
                    </a:lnTo>
                    <a:lnTo>
                      <a:pt x="0" y="53070"/>
                    </a:lnTo>
                    <a:lnTo>
                      <a:pt x="0" y="52179"/>
                    </a:lnTo>
                    <a:lnTo>
                      <a:pt x="35" y="51072"/>
                    </a:lnTo>
                    <a:lnTo>
                      <a:pt x="35" y="49782"/>
                    </a:lnTo>
                    <a:lnTo>
                      <a:pt x="70" y="48368"/>
                    </a:lnTo>
                    <a:lnTo>
                      <a:pt x="140" y="46801"/>
                    </a:lnTo>
                    <a:lnTo>
                      <a:pt x="140" y="45111"/>
                    </a:lnTo>
                    <a:lnTo>
                      <a:pt x="176" y="43329"/>
                    </a:lnTo>
                    <a:lnTo>
                      <a:pt x="211" y="41454"/>
                    </a:lnTo>
                    <a:lnTo>
                      <a:pt x="246" y="39549"/>
                    </a:lnTo>
                    <a:lnTo>
                      <a:pt x="281" y="37613"/>
                    </a:lnTo>
                    <a:lnTo>
                      <a:pt x="352" y="35677"/>
                    </a:lnTo>
                    <a:lnTo>
                      <a:pt x="387" y="33710"/>
                    </a:lnTo>
                    <a:lnTo>
                      <a:pt x="387" y="31805"/>
                    </a:lnTo>
                    <a:lnTo>
                      <a:pt x="422" y="29961"/>
                    </a:lnTo>
                    <a:lnTo>
                      <a:pt x="458" y="28148"/>
                    </a:lnTo>
                    <a:lnTo>
                      <a:pt x="493" y="26427"/>
                    </a:lnTo>
                    <a:lnTo>
                      <a:pt x="528" y="24860"/>
                    </a:lnTo>
                    <a:lnTo>
                      <a:pt x="599" y="23416"/>
                    </a:lnTo>
                    <a:lnTo>
                      <a:pt x="599" y="22125"/>
                    </a:lnTo>
                    <a:lnTo>
                      <a:pt x="634" y="20988"/>
                    </a:lnTo>
                    <a:lnTo>
                      <a:pt x="669" y="20035"/>
                    </a:lnTo>
                    <a:lnTo>
                      <a:pt x="669" y="19359"/>
                    </a:lnTo>
                    <a:lnTo>
                      <a:pt x="704" y="18868"/>
                    </a:lnTo>
                    <a:lnTo>
                      <a:pt x="704" y="18653"/>
                    </a:lnTo>
                    <a:lnTo>
                      <a:pt x="881" y="17823"/>
                    </a:lnTo>
                    <a:lnTo>
                      <a:pt x="1162" y="17208"/>
                    </a:lnTo>
                    <a:lnTo>
                      <a:pt x="1480" y="16747"/>
                    </a:lnTo>
                    <a:lnTo>
                      <a:pt x="1797" y="16440"/>
                    </a:lnTo>
                    <a:lnTo>
                      <a:pt x="2185" y="16256"/>
                    </a:lnTo>
                    <a:lnTo>
                      <a:pt x="2502" y="16133"/>
                    </a:lnTo>
                    <a:lnTo>
                      <a:pt x="2889" y="16102"/>
                    </a:lnTo>
                    <a:lnTo>
                      <a:pt x="3277" y="16102"/>
                    </a:lnTo>
                    <a:lnTo>
                      <a:pt x="3594" y="16102"/>
                    </a:lnTo>
                    <a:lnTo>
                      <a:pt x="6590" y="16225"/>
                    </a:lnTo>
                    <a:lnTo>
                      <a:pt x="9656" y="16317"/>
                    </a:lnTo>
                    <a:lnTo>
                      <a:pt x="12757" y="16348"/>
                    </a:lnTo>
                    <a:lnTo>
                      <a:pt x="15894" y="16317"/>
                    </a:lnTo>
                    <a:lnTo>
                      <a:pt x="19066" y="16133"/>
                    </a:lnTo>
                    <a:lnTo>
                      <a:pt x="22308" y="15856"/>
                    </a:lnTo>
                    <a:lnTo>
                      <a:pt x="25515" y="15334"/>
                    </a:lnTo>
                    <a:lnTo>
                      <a:pt x="28828" y="14596"/>
                    </a:lnTo>
                    <a:lnTo>
                      <a:pt x="31400" y="13920"/>
                    </a:lnTo>
                    <a:lnTo>
                      <a:pt x="33867" y="13060"/>
                    </a:lnTo>
                    <a:lnTo>
                      <a:pt x="36229" y="12169"/>
                    </a:lnTo>
                    <a:lnTo>
                      <a:pt x="38519" y="11154"/>
                    </a:lnTo>
                    <a:lnTo>
                      <a:pt x="40669" y="10140"/>
                    </a:lnTo>
                    <a:lnTo>
                      <a:pt x="42748" y="9096"/>
                    </a:lnTo>
                    <a:lnTo>
                      <a:pt x="44722" y="7989"/>
                    </a:lnTo>
                    <a:lnTo>
                      <a:pt x="46625" y="6883"/>
                    </a:lnTo>
                    <a:lnTo>
                      <a:pt x="48387" y="5838"/>
                    </a:lnTo>
                    <a:lnTo>
                      <a:pt x="50044" y="4763"/>
                    </a:lnTo>
                    <a:lnTo>
                      <a:pt x="51629" y="3779"/>
                    </a:lnTo>
                    <a:lnTo>
                      <a:pt x="53110" y="2919"/>
                    </a:lnTo>
                    <a:lnTo>
                      <a:pt x="54484" y="2058"/>
                    </a:lnTo>
                    <a:lnTo>
                      <a:pt x="55788" y="1382"/>
                    </a:lnTo>
                    <a:lnTo>
                      <a:pt x="57022" y="798"/>
                    </a:lnTo>
                    <a:lnTo>
                      <a:pt x="58114" y="338"/>
                    </a:lnTo>
                    <a:lnTo>
                      <a:pt x="59101" y="61"/>
                    </a:lnTo>
                    <a:lnTo>
                      <a:pt x="59982"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C000"/>
                  </a:solidFill>
                  <a:latin typeface="Arial" panose="020B0604020202020204" pitchFamily="34" charset="0"/>
                  <a:ea typeface="Calibri"/>
                  <a:cs typeface="Arial" panose="020B0604020202020204" pitchFamily="34" charset="0"/>
                  <a:sym typeface="Calibri"/>
                </a:endParaRPr>
              </a:p>
            </p:txBody>
          </p:sp>
          <p:sp>
            <p:nvSpPr>
              <p:cNvPr id="21" name="Google Shape;390;p38"/>
              <p:cNvSpPr/>
              <p:nvPr/>
            </p:nvSpPr>
            <p:spPr>
              <a:xfrm>
                <a:off x="9072563" y="5291138"/>
                <a:ext cx="1181100" cy="801600"/>
              </a:xfrm>
              <a:custGeom>
                <a:avLst/>
                <a:gdLst/>
                <a:ahLst/>
                <a:cxnLst/>
                <a:rect l="l" t="t" r="r" b="b"/>
                <a:pathLst>
                  <a:path w="120000" h="120000" extrusionOk="0">
                    <a:moveTo>
                      <a:pt x="105554" y="0"/>
                    </a:moveTo>
                    <a:lnTo>
                      <a:pt x="107249" y="237"/>
                    </a:lnTo>
                    <a:lnTo>
                      <a:pt x="109024" y="1186"/>
                    </a:lnTo>
                    <a:lnTo>
                      <a:pt x="110477" y="2729"/>
                    </a:lnTo>
                    <a:lnTo>
                      <a:pt x="117901" y="12818"/>
                    </a:lnTo>
                    <a:lnTo>
                      <a:pt x="119112" y="14955"/>
                    </a:lnTo>
                    <a:lnTo>
                      <a:pt x="119757" y="17329"/>
                    </a:lnTo>
                    <a:lnTo>
                      <a:pt x="120000" y="19940"/>
                    </a:lnTo>
                    <a:lnTo>
                      <a:pt x="119838" y="22433"/>
                    </a:lnTo>
                    <a:lnTo>
                      <a:pt x="119273" y="24807"/>
                    </a:lnTo>
                    <a:lnTo>
                      <a:pt x="118224" y="26943"/>
                    </a:lnTo>
                    <a:lnTo>
                      <a:pt x="60443" y="116557"/>
                    </a:lnTo>
                    <a:lnTo>
                      <a:pt x="58991" y="118219"/>
                    </a:lnTo>
                    <a:lnTo>
                      <a:pt x="57377" y="119406"/>
                    </a:lnTo>
                    <a:lnTo>
                      <a:pt x="55521" y="120000"/>
                    </a:lnTo>
                    <a:lnTo>
                      <a:pt x="53745" y="120000"/>
                    </a:lnTo>
                    <a:lnTo>
                      <a:pt x="51970" y="119287"/>
                    </a:lnTo>
                    <a:lnTo>
                      <a:pt x="50356" y="117982"/>
                    </a:lnTo>
                    <a:lnTo>
                      <a:pt x="2663" y="66112"/>
                    </a:lnTo>
                    <a:lnTo>
                      <a:pt x="1291" y="64213"/>
                    </a:lnTo>
                    <a:lnTo>
                      <a:pt x="403" y="61958"/>
                    </a:lnTo>
                    <a:lnTo>
                      <a:pt x="0" y="59584"/>
                    </a:lnTo>
                    <a:lnTo>
                      <a:pt x="0" y="56973"/>
                    </a:lnTo>
                    <a:lnTo>
                      <a:pt x="322" y="54480"/>
                    </a:lnTo>
                    <a:lnTo>
                      <a:pt x="1210" y="52106"/>
                    </a:lnTo>
                    <a:lnTo>
                      <a:pt x="7343" y="40237"/>
                    </a:lnTo>
                    <a:lnTo>
                      <a:pt x="8634" y="38219"/>
                    </a:lnTo>
                    <a:lnTo>
                      <a:pt x="10168" y="37032"/>
                    </a:lnTo>
                    <a:lnTo>
                      <a:pt x="11862" y="36320"/>
                    </a:lnTo>
                    <a:lnTo>
                      <a:pt x="13557" y="36320"/>
                    </a:lnTo>
                    <a:lnTo>
                      <a:pt x="15332" y="36795"/>
                    </a:lnTo>
                    <a:lnTo>
                      <a:pt x="16946" y="38100"/>
                    </a:lnTo>
                    <a:lnTo>
                      <a:pt x="47531" y="71097"/>
                    </a:lnTo>
                    <a:lnTo>
                      <a:pt x="49226" y="72403"/>
                    </a:lnTo>
                    <a:lnTo>
                      <a:pt x="50921" y="73115"/>
                    </a:lnTo>
                    <a:lnTo>
                      <a:pt x="52777" y="73115"/>
                    </a:lnTo>
                    <a:lnTo>
                      <a:pt x="54552" y="72522"/>
                    </a:lnTo>
                    <a:lnTo>
                      <a:pt x="56247" y="71454"/>
                    </a:lnTo>
                    <a:lnTo>
                      <a:pt x="57619" y="69673"/>
                    </a:lnTo>
                    <a:lnTo>
                      <a:pt x="100874" y="3204"/>
                    </a:lnTo>
                    <a:lnTo>
                      <a:pt x="102246" y="1543"/>
                    </a:lnTo>
                    <a:lnTo>
                      <a:pt x="103779" y="474"/>
                    </a:lnTo>
                    <a:lnTo>
                      <a:pt x="105554"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C000"/>
                  </a:solidFill>
                  <a:latin typeface="Arial" panose="020B0604020202020204" pitchFamily="34" charset="0"/>
                  <a:ea typeface="Calibri"/>
                  <a:cs typeface="Arial" panose="020B0604020202020204" pitchFamily="34" charset="0"/>
                  <a:sym typeface="Calibri"/>
                </a:endParaRPr>
              </a:p>
            </p:txBody>
          </p:sp>
        </p:grpSp>
        <p:sp>
          <p:nvSpPr>
            <p:cNvPr id="17" name="Rectangle 16"/>
            <p:cNvSpPr/>
            <p:nvPr/>
          </p:nvSpPr>
          <p:spPr>
            <a:xfrm>
              <a:off x="1290315" y="2445312"/>
              <a:ext cx="472254" cy="584775"/>
            </a:xfrm>
            <a:prstGeom prst="rect">
              <a:avLst/>
            </a:prstGeom>
          </p:spPr>
          <p:txBody>
            <a:bodyPr wrap="square">
              <a:spAutoFit/>
            </a:bodyPr>
            <a:lstStyle/>
            <a:p>
              <a:r>
                <a:rPr lang="en" sz="3200">
                  <a:solidFill>
                    <a:srgbClr val="FFC000"/>
                  </a:solidFill>
                  <a:latin typeface="Arial" panose="020B0604020202020204" pitchFamily="34" charset="0"/>
                  <a:cs typeface="Arial" panose="020B0604020202020204" pitchFamily="34" charset="0"/>
                </a:rPr>
                <a:t>👦</a:t>
              </a:r>
              <a:endParaRPr lang="en-US" sz="3200">
                <a:solidFill>
                  <a:srgbClr val="FFC000"/>
                </a:solidFill>
                <a:latin typeface="Arial" panose="020B0604020202020204" pitchFamily="34" charset="0"/>
                <a:cs typeface="Arial" panose="020B0604020202020204" pitchFamily="34" charset="0"/>
              </a:endParaRPr>
            </a:p>
          </p:txBody>
        </p:sp>
        <p:sp>
          <p:nvSpPr>
            <p:cNvPr id="18" name="Rectangle 17"/>
            <p:cNvSpPr/>
            <p:nvPr/>
          </p:nvSpPr>
          <p:spPr>
            <a:xfrm>
              <a:off x="1514528" y="2551529"/>
              <a:ext cx="492443" cy="461665"/>
            </a:xfrm>
            <a:prstGeom prst="rect">
              <a:avLst/>
            </a:prstGeom>
          </p:spPr>
          <p:txBody>
            <a:bodyPr wrap="none">
              <a:spAutoFit/>
            </a:bodyPr>
            <a:lstStyle/>
            <a:p>
              <a:r>
                <a:rPr lang="en" sz="2400">
                  <a:solidFill>
                    <a:srgbClr val="FFC000"/>
                  </a:solidFill>
                  <a:latin typeface="Arial" panose="020B0604020202020204" pitchFamily="34" charset="0"/>
                  <a:cs typeface="Arial" panose="020B0604020202020204" pitchFamily="34" charset="0"/>
                </a:rPr>
                <a:t>👧</a:t>
              </a:r>
              <a:endParaRPr lang="en-US" sz="2400">
                <a:solidFill>
                  <a:srgbClr val="FFC000"/>
                </a:solidFill>
                <a:latin typeface="Arial" panose="020B0604020202020204" pitchFamily="34" charset="0"/>
                <a:cs typeface="Arial" panose="020B0604020202020204" pitchFamily="34" charset="0"/>
              </a:endParaRPr>
            </a:p>
          </p:txBody>
        </p:sp>
        <p:sp>
          <p:nvSpPr>
            <p:cNvPr id="19" name="Rectangle 18"/>
            <p:cNvSpPr/>
            <p:nvPr/>
          </p:nvSpPr>
          <p:spPr>
            <a:xfrm>
              <a:off x="1166295" y="2520070"/>
              <a:ext cx="472254" cy="523220"/>
            </a:xfrm>
            <a:prstGeom prst="rect">
              <a:avLst/>
            </a:prstGeom>
          </p:spPr>
          <p:txBody>
            <a:bodyPr wrap="square">
              <a:spAutoFit/>
            </a:bodyPr>
            <a:lstStyle/>
            <a:p>
              <a:r>
                <a:rPr lang="en" sz="2800">
                  <a:solidFill>
                    <a:srgbClr val="FFC000"/>
                  </a:solidFill>
                  <a:latin typeface="Arial" panose="020B0604020202020204" pitchFamily="34" charset="0"/>
                  <a:cs typeface="Arial" panose="020B0604020202020204" pitchFamily="34" charset="0"/>
                </a:rPr>
                <a:t>👦</a:t>
              </a:r>
              <a:endParaRPr lang="en-US" sz="2800">
                <a:solidFill>
                  <a:srgbClr val="FFC000"/>
                </a:solidFill>
                <a:latin typeface="Arial" panose="020B0604020202020204" pitchFamily="34" charset="0"/>
                <a:cs typeface="Arial" panose="020B0604020202020204" pitchFamily="34" charset="0"/>
              </a:endParaRPr>
            </a:p>
          </p:txBody>
        </p:sp>
      </p:grpSp>
      <p:sp>
        <p:nvSpPr>
          <p:cNvPr id="22" name="TextBox 21"/>
          <p:cNvSpPr txBox="1"/>
          <p:nvPr/>
        </p:nvSpPr>
        <p:spPr>
          <a:xfrm>
            <a:off x="2318597" y="3288678"/>
            <a:ext cx="3158238" cy="251607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nSpc>
                <a:spcPct val="125000"/>
              </a:lnSpc>
            </a:pPr>
            <a:r>
              <a:rPr lang="en-US" b="1" dirty="0">
                <a:solidFill>
                  <a:srgbClr val="002060"/>
                </a:solidFill>
                <a:latin typeface="Arial" panose="020B0604020202020204" pitchFamily="34" charset="0"/>
                <a:cs typeface="Arial" panose="020B0604020202020204" pitchFamily="34" charset="0"/>
              </a:rPr>
              <a:t>           </a:t>
            </a:r>
            <a:r>
              <a:rPr lang="vi-VN" b="1" dirty="0">
                <a:solidFill>
                  <a:srgbClr val="002060"/>
                </a:solidFill>
                <a:latin typeface="Arial" panose="020B0604020202020204" pitchFamily="34" charset="0"/>
                <a:cs typeface="Arial" panose="020B0604020202020204" pitchFamily="34" charset="0"/>
              </a:rPr>
              <a:t>Tập </a:t>
            </a:r>
            <a:r>
              <a:rPr lang="en-US" b="1" dirty="0">
                <a:solidFill>
                  <a:srgbClr val="002060"/>
                </a:solidFill>
                <a:latin typeface="Arial" panose="020B0604020202020204" pitchFamily="34" charset="0"/>
                <a:cs typeface="Arial" panose="020B0604020202020204" pitchFamily="34" charset="0"/>
              </a:rPr>
              <a:t>m</a:t>
            </a:r>
            <a:r>
              <a:rPr lang="vi-VN" b="1" dirty="0">
                <a:solidFill>
                  <a:srgbClr val="002060"/>
                </a:solidFill>
                <a:latin typeface="Arial" panose="020B0604020202020204" pitchFamily="34" charset="0"/>
                <a:cs typeface="Arial" panose="020B0604020202020204" pitchFamily="34" charset="0"/>
              </a:rPr>
              <a:t>ột</a:t>
            </a:r>
          </a:p>
          <a:p>
            <a:pPr>
              <a:lnSpc>
                <a:spcPct val="125000"/>
              </a:lnSpc>
            </a:pPr>
            <a:r>
              <a:rPr lang="en-US" dirty="0">
                <a:solidFill>
                  <a:srgbClr val="002060"/>
                </a:solidFill>
                <a:latin typeface="Arial" panose="020B0604020202020204" pitchFamily="34" charset="0"/>
                <a:cs typeface="Arial" panose="020B0604020202020204" pitchFamily="34" charset="0"/>
              </a:rPr>
              <a:t>PGS.TS. </a:t>
            </a:r>
            <a:r>
              <a:rPr lang="vi-VN" dirty="0">
                <a:solidFill>
                  <a:srgbClr val="002060"/>
                </a:solidFill>
                <a:cs typeface="Arial" panose="020B0604020202020204" pitchFamily="34" charset="0"/>
              </a:rPr>
              <a:t>Lê Thị Lan Anh </a:t>
            </a:r>
          </a:p>
          <a:p>
            <a:pPr>
              <a:lnSpc>
                <a:spcPct val="125000"/>
              </a:lnSpc>
            </a:pPr>
            <a:r>
              <a:rPr lang="en-US" dirty="0">
                <a:solidFill>
                  <a:srgbClr val="002060"/>
                </a:solidFill>
                <a:latin typeface="Arial" panose="020B0604020202020204" pitchFamily="34" charset="0"/>
                <a:cs typeface="Arial" panose="020B0604020202020204" pitchFamily="34" charset="0"/>
              </a:rPr>
              <a:t>TS. Đ</a:t>
            </a:r>
            <a:r>
              <a:rPr lang="vi-VN" dirty="0">
                <a:solidFill>
                  <a:srgbClr val="002060"/>
                </a:solidFill>
                <a:latin typeface="Arial" panose="020B0604020202020204" pitchFamily="34" charset="0"/>
                <a:cs typeface="Arial" panose="020B0604020202020204" pitchFamily="34" charset="0"/>
              </a:rPr>
              <a:t>ỗ Hồng Dương </a:t>
            </a:r>
            <a:endParaRPr lang="en-US" dirty="0">
              <a:solidFill>
                <a:srgbClr val="002060"/>
              </a:solidFill>
              <a:latin typeface="Arial" panose="020B0604020202020204" pitchFamily="34" charset="0"/>
              <a:cs typeface="Arial" panose="020B0604020202020204" pitchFamily="34" charset="0"/>
            </a:endParaRPr>
          </a:p>
          <a:p>
            <a:pPr>
              <a:lnSpc>
                <a:spcPct val="125000"/>
              </a:lnSpc>
            </a:pPr>
            <a:r>
              <a:rPr lang="vi-VN" dirty="0">
                <a:solidFill>
                  <a:srgbClr val="002060"/>
                </a:solidFill>
                <a:latin typeface="Arial" panose="020B0604020202020204" pitchFamily="34" charset="0"/>
                <a:cs typeface="Arial" panose="020B0604020202020204" pitchFamily="34" charset="0"/>
              </a:rPr>
              <a:t>CN</a:t>
            </a:r>
            <a:r>
              <a:rPr lang="en-US" dirty="0">
                <a:solidFill>
                  <a:srgbClr val="002060"/>
                </a:solidFill>
                <a:latin typeface="Arial" panose="020B0604020202020204" pitchFamily="34" charset="0"/>
                <a:cs typeface="Arial" panose="020B0604020202020204" pitchFamily="34" charset="0"/>
              </a:rPr>
              <a:t>.</a:t>
            </a:r>
            <a:r>
              <a:rPr lang="vi-VN" dirty="0">
                <a:solidFill>
                  <a:srgbClr val="002060"/>
                </a:solidFill>
                <a:latin typeface="Arial" panose="020B0604020202020204" pitchFamily="34" charset="0"/>
                <a:cs typeface="Arial" panose="020B0604020202020204" pitchFamily="34" charset="0"/>
              </a:rPr>
              <a:t> Nguyễn Lê Hằng</a:t>
            </a:r>
            <a:r>
              <a:rPr lang="en-US" dirty="0">
                <a:solidFill>
                  <a:srgbClr val="002060"/>
                </a:solidFill>
                <a:latin typeface="Arial" panose="020B0604020202020204" pitchFamily="34" charset="0"/>
                <a:cs typeface="Arial" panose="020B0604020202020204" pitchFamily="34" charset="0"/>
              </a:rPr>
              <a:t> </a:t>
            </a:r>
            <a:endParaRPr lang="vi-VN" dirty="0">
              <a:solidFill>
                <a:srgbClr val="002060"/>
              </a:solidFill>
              <a:latin typeface="Arial" panose="020B0604020202020204" pitchFamily="34" charset="0"/>
              <a:cs typeface="Arial" panose="020B0604020202020204" pitchFamily="34" charset="0"/>
            </a:endParaRPr>
          </a:p>
          <a:p>
            <a:pPr>
              <a:lnSpc>
                <a:spcPct val="125000"/>
              </a:lnSpc>
            </a:pPr>
            <a:r>
              <a:rPr lang="en-US" dirty="0">
                <a:solidFill>
                  <a:srgbClr val="002060"/>
                </a:solidFill>
                <a:latin typeface="Arial" panose="020B0604020202020204" pitchFamily="34" charset="0"/>
                <a:cs typeface="Arial" panose="020B0604020202020204" pitchFamily="34" charset="0"/>
              </a:rPr>
              <a:t>PGS.TS. </a:t>
            </a:r>
            <a:r>
              <a:rPr lang="vi-VN" dirty="0">
                <a:solidFill>
                  <a:srgbClr val="002060"/>
                </a:solidFill>
                <a:cs typeface="Arial" panose="020B0604020202020204" pitchFamily="34" charset="0"/>
              </a:rPr>
              <a:t>Trịnh Cẩm Lan </a:t>
            </a:r>
            <a:endParaRPr lang="en-US" dirty="0">
              <a:solidFill>
                <a:srgbClr val="002060"/>
              </a:solidFill>
              <a:latin typeface="Arial" panose="020B0604020202020204" pitchFamily="34" charset="0"/>
              <a:cs typeface="Arial" panose="020B0604020202020204" pitchFamily="34" charset="0"/>
            </a:endParaRPr>
          </a:p>
          <a:p>
            <a:pPr>
              <a:lnSpc>
                <a:spcPct val="125000"/>
              </a:lnSpc>
            </a:pPr>
            <a:r>
              <a:rPr lang="vi-VN" b="1" dirty="0">
                <a:solidFill>
                  <a:srgbClr val="002060"/>
                </a:solidFill>
                <a:latin typeface="Arial" panose="020B0604020202020204" pitchFamily="34" charset="0"/>
                <a:cs typeface="Arial" panose="020B0604020202020204" pitchFamily="34" charset="0"/>
              </a:rPr>
              <a:t> </a:t>
            </a:r>
            <a:endParaRPr lang="en-US" b="1" dirty="0">
              <a:solidFill>
                <a:srgbClr val="002060"/>
              </a:solidFill>
              <a:latin typeface="Arial" panose="020B0604020202020204" pitchFamily="34" charset="0"/>
              <a:cs typeface="Arial" panose="020B0604020202020204" pitchFamily="34" charset="0"/>
            </a:endParaRPr>
          </a:p>
          <a:p>
            <a:pPr>
              <a:lnSpc>
                <a:spcPct val="150000"/>
              </a:lnSpc>
            </a:pPr>
            <a:r>
              <a:rPr lang="en-US" sz="1500" b="1" dirty="0">
                <a:solidFill>
                  <a:srgbClr val="002060"/>
                </a:solidFill>
                <a:latin typeface="Arial" panose="020B0604020202020204" pitchFamily="34" charset="0"/>
                <a:cs typeface="Arial" panose="020B0604020202020204" pitchFamily="34" charset="0"/>
              </a:rPr>
              <a:t> </a:t>
            </a:r>
          </a:p>
        </p:txBody>
      </p:sp>
      <p:sp>
        <p:nvSpPr>
          <p:cNvPr id="24" name="Google Shape;402;p38"/>
          <p:cNvSpPr txBox="1"/>
          <p:nvPr/>
        </p:nvSpPr>
        <p:spPr>
          <a:xfrm>
            <a:off x="2270121" y="2746275"/>
            <a:ext cx="4682556" cy="328800"/>
          </a:xfrm>
          <a:prstGeom prst="rect">
            <a:avLst/>
          </a:prstGeom>
          <a:noFill/>
          <a:ln>
            <a:noFill/>
          </a:ln>
        </p:spPr>
        <p:txBody>
          <a:bodyPr spcFirstLastPara="1" wrap="square" lIns="91425" tIns="91425" rIns="91425" bIns="91425" anchor="ctr" anchorCtr="0">
            <a:noAutofit/>
          </a:bodyPr>
          <a:lstStyle/>
          <a:p>
            <a:r>
              <a:rPr lang="en-US" b="1" dirty="0" err="1">
                <a:solidFill>
                  <a:srgbClr val="002060"/>
                </a:solidFill>
                <a:latin typeface="Arial" panose="020B0604020202020204" pitchFamily="34" charset="0"/>
                <a:cs typeface="Arial" panose="020B0604020202020204" pitchFamily="34" charset="0"/>
              </a:rPr>
              <a:t>Tác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giả</a:t>
            </a:r>
            <a:r>
              <a:rPr lang="en-US" b="1" dirty="0">
                <a:solidFill>
                  <a:srgbClr val="002060"/>
                </a:solidFill>
                <a:latin typeface="Arial" panose="020B0604020202020204" pitchFamily="34" charset="0"/>
                <a:cs typeface="Arial" panose="020B0604020202020204" pitchFamily="34" charset="0"/>
              </a:rPr>
              <a:t>:</a:t>
            </a:r>
          </a:p>
        </p:txBody>
      </p:sp>
      <p:sp>
        <p:nvSpPr>
          <p:cNvPr id="25" name="Flowchart: Delay 1"/>
          <p:cNvSpPr/>
          <p:nvPr/>
        </p:nvSpPr>
        <p:spPr>
          <a:xfrm>
            <a:off x="1330" y="1206625"/>
            <a:ext cx="1259775" cy="2135668"/>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err="1">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TÁC</a:t>
            </a:r>
            <a:r>
              <a:rPr lang="en-US" sz="20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 </a:t>
            </a:r>
          </a:p>
          <a:p>
            <a:pPr algn="ctr"/>
            <a:r>
              <a:rPr lang="en-US" sz="2000" b="1" dirty="0" err="1">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rPr>
              <a:t>GIẢ</a:t>
            </a:r>
            <a:endParaRPr lang="en-US" sz="2000" b="1" dirty="0">
              <a:ln w="0"/>
              <a:solidFill>
                <a:schemeClr val="accent2">
                  <a:lumMod val="75000"/>
                </a:schemeClr>
              </a:solidFill>
              <a:effectLst>
                <a:outerShdw blurRad="38100" dist="19050" dir="2700000" algn="tl" rotWithShape="0">
                  <a:schemeClr val="dk1">
                    <a:alpha val="40000"/>
                  </a:schemeClr>
                </a:outerShdw>
              </a:effectLst>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17782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p:bldP spid="12" grpId="0"/>
      <p:bldP spid="13" grpId="0"/>
      <p:bldP spid="23" grpId="0"/>
      <p:bldP spid="14" grpId="0"/>
      <p:bldP spid="22" grpId="0"/>
      <p:bldP spid="24" grpId="0"/>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364"/>
            <a:ext cx="12198284" cy="6858000"/>
          </a:xfrm>
          <a:prstGeom prst="rect">
            <a:avLst/>
          </a:prstGeom>
        </p:spPr>
      </p:pic>
      <p:sp>
        <p:nvSpPr>
          <p:cNvPr id="8" name="AutoShape 5"/>
          <p:cNvSpPr>
            <a:spLocks noChangeArrowheads="1"/>
          </p:cNvSpPr>
          <p:nvPr/>
        </p:nvSpPr>
        <p:spPr bwMode="gray">
          <a:xfrm>
            <a:off x="410992" y="933206"/>
            <a:ext cx="10621443" cy="1816657"/>
          </a:xfrm>
          <a:prstGeom prst="roundRect">
            <a:avLst>
              <a:gd name="adj" fmla="val 16667"/>
            </a:avLst>
          </a:prstGeom>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nchor="ctr"/>
          <a:lstStyle/>
          <a:p>
            <a:endParaRPr lang="en-US" sz="2400" dirty="0">
              <a:latin typeface="Arial" panose="020B0604020202020204" pitchFamily="34" charset="0"/>
              <a:cs typeface="Arial" panose="020B0604020202020204" pitchFamily="34" charset="0"/>
            </a:endParaRPr>
          </a:p>
          <a:p>
            <a:r>
              <a:rPr lang="en-US" sz="2500" dirty="0">
                <a:solidFill>
                  <a:srgbClr val="002060"/>
                </a:solidFill>
                <a:latin typeface="Arial" panose="020B0604020202020204" pitchFamily="34" charset="0"/>
                <a:cs typeface="Arial" panose="020B0604020202020204" pitchFamily="34" charset="0"/>
              </a:rPr>
              <a:t>      </a:t>
            </a:r>
            <a:r>
              <a:rPr lang="en-US" sz="2500" i="1" dirty="0" err="1">
                <a:solidFill>
                  <a:srgbClr val="002060"/>
                </a:solidFill>
                <a:latin typeface="Arial" panose="020B0604020202020204" pitchFamily="34" charset="0"/>
                <a:cs typeface="Arial" panose="020B0604020202020204" pitchFamily="34" charset="0"/>
              </a:rPr>
              <a:t>Tiếng</a:t>
            </a:r>
            <a:r>
              <a:rPr lang="en-US" sz="2500" i="1" dirty="0">
                <a:solidFill>
                  <a:srgbClr val="002060"/>
                </a:solidFill>
                <a:latin typeface="Arial" panose="020B0604020202020204" pitchFamily="34" charset="0"/>
                <a:cs typeface="Arial" panose="020B0604020202020204" pitchFamily="34" charset="0"/>
              </a:rPr>
              <a:t> </a:t>
            </a:r>
            <a:r>
              <a:rPr lang="en-US" sz="2500" i="1" dirty="0" err="1">
                <a:solidFill>
                  <a:srgbClr val="002060"/>
                </a:solidFill>
                <a:latin typeface="Arial" panose="020B0604020202020204" pitchFamily="34" charset="0"/>
                <a:cs typeface="Arial" panose="020B0604020202020204" pitchFamily="34" charset="0"/>
              </a:rPr>
              <a:t>Việt</a:t>
            </a:r>
            <a:r>
              <a:rPr lang="en-US" sz="2500" i="1" dirty="0">
                <a:solidFill>
                  <a:srgbClr val="002060"/>
                </a:solidFill>
                <a:latin typeface="Arial" panose="020B0604020202020204" pitchFamily="34" charset="0"/>
                <a:cs typeface="Arial" panose="020B0604020202020204" pitchFamily="34" charset="0"/>
              </a:rPr>
              <a:t> 4 </a:t>
            </a:r>
            <a:r>
              <a:rPr lang="en-US" sz="2500" dirty="0" err="1">
                <a:solidFill>
                  <a:srgbClr val="002060"/>
                </a:solidFill>
                <a:latin typeface="Arial" panose="020B0604020202020204" pitchFamily="34" charset="0"/>
                <a:cs typeface="Arial" panose="020B0604020202020204" pitchFamily="34" charset="0"/>
              </a:rPr>
              <a:t>có</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hệ</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thống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ngữ</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liệu</a:t>
            </a:r>
            <a:r>
              <a:rPr lang="vi-VN" sz="2500" dirty="0">
                <a:solidFill>
                  <a:srgbClr val="002060"/>
                </a:solidFill>
                <a:latin typeface="Arial" panose="020B0604020202020204" pitchFamily="34" charset="0"/>
                <a:cs typeface="Arial" panose="020B0604020202020204" pitchFamily="34" charset="0"/>
              </a:rPr>
              <a:t> mới mẻ,</a:t>
            </a:r>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trong sáng, giàu hình ảnh,</a:t>
            </a:r>
            <a:endParaRPr lang="en-US" sz="2500" dirty="0">
              <a:solidFill>
                <a:srgbClr val="002060"/>
              </a:solidFill>
              <a:latin typeface="Arial" panose="020B0604020202020204" pitchFamily="34" charset="0"/>
              <a:cs typeface="Arial" panose="020B0604020202020204" pitchFamily="34" charset="0"/>
            </a:endParaRPr>
          </a:p>
          <a:p>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giàu cảm xúc, phù hợp tâm lí tiếp nhận của HS lớp 4.</a:t>
            </a:r>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Hầu hết ở các</a:t>
            </a:r>
            <a:endParaRPr lang="en-US" sz="2500" dirty="0">
              <a:solidFill>
                <a:srgbClr val="002060"/>
              </a:solidFill>
              <a:latin typeface="Arial" panose="020B0604020202020204" pitchFamily="34" charset="0"/>
              <a:cs typeface="Arial" panose="020B0604020202020204" pitchFamily="34" charset="0"/>
            </a:endParaRPr>
          </a:p>
          <a:p>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 bài đọc,</a:t>
            </a:r>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nhân vật </a:t>
            </a:r>
            <a:r>
              <a:rPr lang="en-US" sz="2500" dirty="0" err="1">
                <a:solidFill>
                  <a:srgbClr val="002060"/>
                </a:solidFill>
                <a:latin typeface="Arial" panose="020B0604020202020204" pitchFamily="34" charset="0"/>
                <a:cs typeface="Arial" panose="020B0604020202020204" pitchFamily="34" charset="0"/>
              </a:rPr>
              <a:t>trung</a:t>
            </a:r>
            <a:r>
              <a:rPr lang="en-US" sz="2500" dirty="0">
                <a:solidFill>
                  <a:srgbClr val="002060"/>
                </a:solidFill>
                <a:latin typeface="Arial" panose="020B0604020202020204" pitchFamily="34" charset="0"/>
                <a:cs typeface="Arial" panose="020B0604020202020204" pitchFamily="34" charset="0"/>
              </a:rPr>
              <a:t> </a:t>
            </a:r>
            <a:r>
              <a:rPr lang="en-US" sz="2500" dirty="0" err="1">
                <a:solidFill>
                  <a:srgbClr val="002060"/>
                </a:solidFill>
                <a:latin typeface="Arial" panose="020B0604020202020204" pitchFamily="34" charset="0"/>
                <a:cs typeface="Arial" panose="020B0604020202020204" pitchFamily="34" charset="0"/>
              </a:rPr>
              <a:t>tâm</a:t>
            </a:r>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chia sẻ suy nghĩ,</a:t>
            </a:r>
            <a:r>
              <a:rPr lang="en-US" sz="2500" dirty="0">
                <a:solidFill>
                  <a:srgbClr val="002060"/>
                </a:solidFill>
                <a:latin typeface="Arial" panose="020B0604020202020204" pitchFamily="34" charset="0"/>
                <a:cs typeface="Arial" panose="020B0604020202020204" pitchFamily="34" charset="0"/>
              </a:rPr>
              <a:t> </a:t>
            </a:r>
            <a:r>
              <a:rPr lang="vi-VN" sz="2500" dirty="0">
                <a:solidFill>
                  <a:srgbClr val="002060"/>
                </a:solidFill>
                <a:latin typeface="Arial" panose="020B0604020202020204" pitchFamily="34" charset="0"/>
                <a:cs typeface="Arial" panose="020B0604020202020204" pitchFamily="34" charset="0"/>
              </a:rPr>
              <a:t>cảm xúc là trẻ em</a:t>
            </a:r>
            <a:r>
              <a:rPr lang="vi-VN"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p>
          <a:p>
            <a:pPr eaLnBrk="1" hangingPunct="1"/>
            <a:endParaRPr lang="vi-VN" sz="2400" dirty="0">
              <a:latin typeface="Arial" panose="020B0604020202020204" pitchFamily="34" charset="0"/>
              <a:cs typeface="Arial" panose="020B0604020202020204" pitchFamily="34" charset="0"/>
            </a:endParaRPr>
          </a:p>
        </p:txBody>
      </p:sp>
      <p:sp>
        <p:nvSpPr>
          <p:cNvPr id="18" name="Google Shape;360;p37"/>
          <p:cNvSpPr/>
          <p:nvPr/>
        </p:nvSpPr>
        <p:spPr>
          <a:xfrm>
            <a:off x="2665887" y="3025979"/>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19" name="Rectangle 18"/>
          <p:cNvSpPr/>
          <p:nvPr/>
        </p:nvSpPr>
        <p:spPr>
          <a:xfrm>
            <a:off x="3458884" y="3099394"/>
            <a:ext cx="7458197" cy="461665"/>
          </a:xfrm>
          <a:prstGeom prst="rect">
            <a:avLst/>
          </a:prstGeom>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P</a:t>
            </a:r>
            <a:r>
              <a:rPr lang="vi-VN" sz="2400" dirty="0">
                <a:solidFill>
                  <a:srgbClr val="002060"/>
                </a:solidFill>
                <a:latin typeface="Arial" panose="020B0604020202020204" pitchFamily="34" charset="0"/>
                <a:cs typeface="Arial" panose="020B0604020202020204" pitchFamily="34" charset="0"/>
              </a:rPr>
              <a:t>hát triển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kĩ năng đọc, viết, nói và nghe. </a:t>
            </a:r>
          </a:p>
        </p:txBody>
      </p:sp>
      <p:sp>
        <p:nvSpPr>
          <p:cNvPr id="20" name="Rectangle 19"/>
          <p:cNvSpPr/>
          <p:nvPr/>
        </p:nvSpPr>
        <p:spPr>
          <a:xfrm>
            <a:off x="3458882" y="3926925"/>
            <a:ext cx="7458199" cy="461665"/>
          </a:xfrm>
          <a:prstGeom prst="rect">
            <a:avLst/>
          </a:prstGeom>
        </p:spPr>
        <p:txBody>
          <a:bodyPr wrap="square">
            <a:spAutoFit/>
          </a:bodyPr>
          <a:lstStyle/>
          <a:p>
            <a:pPr algn="just"/>
            <a:r>
              <a:rPr lang="en-US" sz="2400" dirty="0">
                <a:solidFill>
                  <a:srgbClr val="002060"/>
                </a:solidFill>
                <a:latin typeface="Arial" panose="020B0604020202020204" pitchFamily="34" charset="0"/>
                <a:cs typeface="Arial" panose="020B0604020202020204" pitchFamily="34" charset="0"/>
              </a:rPr>
              <a:t>P</a:t>
            </a:r>
            <a:r>
              <a:rPr lang="vi-VN" sz="2400" dirty="0">
                <a:solidFill>
                  <a:srgbClr val="002060"/>
                </a:solidFill>
                <a:latin typeface="Arial" panose="020B0604020202020204" pitchFamily="34" charset="0"/>
                <a:cs typeface="Arial" panose="020B0604020202020204" pitchFamily="34" charset="0"/>
              </a:rPr>
              <a:t>hát triển cá tính lành mạnh</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tư duy độc lập. </a:t>
            </a:r>
          </a:p>
        </p:txBody>
      </p:sp>
      <p:sp>
        <p:nvSpPr>
          <p:cNvPr id="21" name="Google Shape;360;p37"/>
          <p:cNvSpPr/>
          <p:nvPr/>
        </p:nvSpPr>
        <p:spPr>
          <a:xfrm>
            <a:off x="2665886" y="4862815"/>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22" name="Rectangle 21"/>
          <p:cNvSpPr/>
          <p:nvPr/>
        </p:nvSpPr>
        <p:spPr>
          <a:xfrm>
            <a:off x="3458882" y="4754457"/>
            <a:ext cx="7458199" cy="830997"/>
          </a:xfrm>
          <a:prstGeom prst="rect">
            <a:avLst/>
          </a:prstGeom>
        </p:spPr>
        <p:txBody>
          <a:bodyPr wrap="square">
            <a:spAutoFit/>
          </a:bodyPr>
          <a:lstStyle/>
          <a:p>
            <a:r>
              <a:rPr lang="en-US" sz="2400" dirty="0">
                <a:solidFill>
                  <a:srgbClr val="002060"/>
                </a:solidFill>
                <a:latin typeface="Arial" panose="020B0604020202020204" pitchFamily="34" charset="0"/>
                <a:cs typeface="Arial" panose="020B0604020202020204" pitchFamily="34" charset="0"/>
              </a:rPr>
              <a:t>B</a:t>
            </a:r>
            <a:r>
              <a:rPr lang="vi-VN" sz="2400" dirty="0">
                <a:solidFill>
                  <a:srgbClr val="002060"/>
                </a:solidFill>
                <a:latin typeface="Arial" panose="020B0604020202020204" pitchFamily="34" charset="0"/>
                <a:cs typeface="Arial" panose="020B0604020202020204" pitchFamily="34" charset="0"/>
              </a:rPr>
              <a:t>ồi dưỡng tình yêu quê hương, đất nước; tình yêu gia đình, thầy cô giáo, bạn bè; tình yêu thiên nhiên;…</a:t>
            </a:r>
            <a:endParaRPr lang="en-US" sz="2400" dirty="0">
              <a:solidFill>
                <a:srgbClr val="002060"/>
              </a:solidFill>
              <a:latin typeface="Arial" panose="020B0604020202020204" pitchFamily="34" charset="0"/>
              <a:cs typeface="Arial" panose="020B0604020202020204" pitchFamily="34" charset="0"/>
            </a:endParaRPr>
          </a:p>
        </p:txBody>
      </p:sp>
      <p:sp>
        <p:nvSpPr>
          <p:cNvPr id="23" name="Google Shape;360;p37"/>
          <p:cNvSpPr/>
          <p:nvPr/>
        </p:nvSpPr>
        <p:spPr>
          <a:xfrm>
            <a:off x="2665886" y="3809532"/>
            <a:ext cx="645213" cy="60849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chemeClr val="tx2">
              <a:lumMod val="75000"/>
            </a:scheme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14" name="Picture 13" descr="HÃ¬nh áº£nh cÃ³ liÃªn qu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463" y="4878060"/>
            <a:ext cx="2327644" cy="1414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3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p:bldP spid="20" grpId="0"/>
      <p:bldP spid="21" grpId="0" animBg="1"/>
      <p:bldP spid="22" grpId="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693"/>
            <a:ext cx="12198284" cy="6858000"/>
          </a:xfrm>
          <a:prstGeom prst="rect">
            <a:avLst/>
          </a:prstGeom>
        </p:spPr>
      </p:pic>
      <p:sp>
        <p:nvSpPr>
          <p:cNvPr id="7" name="Rectangle 6">
            <a:extLst>
              <a:ext uri="{FF2B5EF4-FFF2-40B4-BE49-F238E27FC236}">
                <a16:creationId xmlns:a16="http://schemas.microsoft.com/office/drawing/2014/main" id="{EA49D641-3AC4-8048-BCB8-25EF8C67D9C4}"/>
              </a:ext>
            </a:extLst>
          </p:cNvPr>
          <p:cNvSpPr/>
          <p:nvPr/>
        </p:nvSpPr>
        <p:spPr>
          <a:xfrm>
            <a:off x="2938360" y="2125082"/>
            <a:ext cx="8692166" cy="4031873"/>
          </a:xfrm>
          <a:prstGeom prst="rect">
            <a:avLst/>
          </a:prstGeom>
        </p:spPr>
        <p:txBody>
          <a:bodyPr wrap="square">
            <a:spAutoFit/>
          </a:bodyPr>
          <a:lstStyle/>
          <a:p>
            <a:endParaRPr lang="en-US" b="1" i="1" dirty="0"/>
          </a:p>
          <a:p>
            <a:pPr algn="just">
              <a:lnSpc>
                <a:spcPct val="125000"/>
              </a:lnSpc>
            </a:pPr>
            <a:r>
              <a:rPr lang="vi-VN" sz="2400" dirty="0">
                <a:solidFill>
                  <a:srgbClr val="002060"/>
                </a:solidFill>
              </a:rPr>
              <a:t>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Cấu trúc của sách </a:t>
            </a:r>
            <a:r>
              <a:rPr lang="vi-VN" sz="2400" i="1" dirty="0">
                <a:solidFill>
                  <a:srgbClr val="002060"/>
                </a:solidFill>
                <a:latin typeface="Arial" panose="020B0604020202020204" pitchFamily="34" charset="0"/>
                <a:cs typeface="Arial" panose="020B0604020202020204" pitchFamily="34" charset="0"/>
              </a:rPr>
              <a:t>Tiếng Việt 4 </a:t>
            </a:r>
            <a:r>
              <a:rPr lang="vi-VN" sz="2400" dirty="0">
                <a:solidFill>
                  <a:srgbClr val="002060"/>
                </a:solidFill>
                <a:latin typeface="Arial" panose="020B0604020202020204" pitchFamily="34" charset="0"/>
                <a:cs typeface="Arial" panose="020B0604020202020204" pitchFamily="34" charset="0"/>
              </a:rPr>
              <a:t>nhìn chung thống nhất với cấu trúc </a:t>
            </a:r>
            <a:r>
              <a:rPr lang="en-US" sz="2400" dirty="0" err="1">
                <a:solidFill>
                  <a:srgbClr val="002060"/>
                </a:solidFill>
                <a:latin typeface="Arial" panose="020B0604020202020204" pitchFamily="34" charset="0"/>
                <a:cs typeface="Arial" panose="020B0604020202020204" pitchFamily="34" charset="0"/>
              </a:rPr>
              <a:t>sách</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của </a:t>
            </a:r>
            <a:r>
              <a:rPr lang="vi-VN" sz="2400" i="1" dirty="0">
                <a:solidFill>
                  <a:srgbClr val="002060"/>
                </a:solidFill>
                <a:latin typeface="Arial" panose="020B0604020202020204" pitchFamily="34" charset="0"/>
                <a:cs typeface="Arial" panose="020B0604020202020204" pitchFamily="34" charset="0"/>
              </a:rPr>
              <a:t>Tiếng Việt 2 </a:t>
            </a:r>
            <a:r>
              <a:rPr lang="vi-VN" sz="2400" dirty="0">
                <a:solidFill>
                  <a:srgbClr val="002060"/>
                </a:solidFill>
                <a:latin typeface="Arial" panose="020B0604020202020204" pitchFamily="34" charset="0"/>
                <a:cs typeface="Arial" panose="020B0604020202020204" pitchFamily="34" charset="0"/>
              </a:rPr>
              <a:t>và </a:t>
            </a:r>
            <a:r>
              <a:rPr lang="vi-VN" sz="2400" i="1" dirty="0">
                <a:solidFill>
                  <a:srgbClr val="002060"/>
                </a:solidFill>
                <a:latin typeface="Arial" panose="020B0604020202020204" pitchFamily="34" charset="0"/>
                <a:cs typeface="Arial" panose="020B0604020202020204" pitchFamily="34" charset="0"/>
              </a:rPr>
              <a:t>Tiếng Việt 3</a:t>
            </a:r>
            <a:r>
              <a:rPr lang="vi-VN" sz="2400" dirty="0">
                <a:solidFill>
                  <a:srgbClr val="002060"/>
                </a:solidFill>
                <a:latin typeface="Arial" panose="020B0604020202020204" pitchFamily="34" charset="0"/>
                <a:cs typeface="Arial" panose="020B0604020202020204" pitchFamily="34" charset="0"/>
              </a:rPr>
              <a:t>.</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SGK </a:t>
            </a:r>
            <a:r>
              <a:rPr lang="vi-VN" sz="2400" i="1" dirty="0">
                <a:solidFill>
                  <a:srgbClr val="002060"/>
                </a:solidFill>
                <a:latin typeface="Arial" panose="020B0604020202020204" pitchFamily="34" charset="0"/>
                <a:cs typeface="Arial" panose="020B0604020202020204" pitchFamily="34" charset="0"/>
              </a:rPr>
              <a:t>T</a:t>
            </a:r>
            <a:r>
              <a:rPr lang="en-US" sz="2400" i="1" dirty="0" err="1">
                <a:solidFill>
                  <a:srgbClr val="002060"/>
                </a:solidFill>
                <a:latin typeface="Arial" panose="020B0604020202020204" pitchFamily="34" charset="0"/>
                <a:cs typeface="Arial" panose="020B0604020202020204" pitchFamily="34" charset="0"/>
              </a:rPr>
              <a:t>iếng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Việt</a:t>
            </a:r>
            <a:r>
              <a:rPr lang="vi-VN" sz="2400" i="1"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tập trung vào các nội dung: </a:t>
            </a:r>
            <a:r>
              <a:rPr lang="vi-VN" sz="2400" b="1" dirty="0">
                <a:solidFill>
                  <a:srgbClr val="002060"/>
                </a:solidFill>
                <a:latin typeface="Arial" panose="020B0604020202020204" pitchFamily="34" charset="0"/>
                <a:cs typeface="Arial" panose="020B0604020202020204" pitchFamily="34" charset="0"/>
              </a:rPr>
              <a:t>đọc</a:t>
            </a:r>
            <a:r>
              <a:rPr lang="vi-VN" sz="2400" dirty="0">
                <a:solidFill>
                  <a:srgbClr val="002060"/>
                </a:solidFill>
                <a:latin typeface="Arial" panose="020B0604020202020204" pitchFamily="34" charset="0"/>
                <a:cs typeface="Arial" panose="020B0604020202020204" pitchFamily="34" charset="0"/>
              </a:rPr>
              <a:t> văn bản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gồm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mở</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rộng</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viết </a:t>
            </a:r>
            <a:r>
              <a:rPr lang="vi-VN" sz="2400" dirty="0">
                <a:solidFill>
                  <a:srgbClr val="002060"/>
                </a:solidFill>
                <a:latin typeface="Arial" panose="020B0604020202020204" pitchFamily="34" charset="0"/>
                <a:cs typeface="Arial" panose="020B0604020202020204" pitchFamily="34" charset="0"/>
              </a:rPr>
              <a:t>đoạn văn/ bài văn, </a:t>
            </a:r>
            <a:r>
              <a:rPr lang="vi-VN" sz="2400" b="1" dirty="0">
                <a:solidFill>
                  <a:srgbClr val="002060"/>
                </a:solidFill>
                <a:latin typeface="Arial" panose="020B0604020202020204" pitchFamily="34" charset="0"/>
                <a:cs typeface="Arial" panose="020B0604020202020204" pitchFamily="34" charset="0"/>
              </a:rPr>
              <a:t>nói và nghe</a:t>
            </a:r>
            <a:r>
              <a:rPr lang="vi-VN" sz="2400" dirty="0">
                <a:solidFill>
                  <a:srgbClr val="002060"/>
                </a:solidFill>
                <a:latin typeface="Arial" panose="020B0604020202020204" pitchFamily="34" charset="0"/>
                <a:cs typeface="Arial" panose="020B0604020202020204" pitchFamily="34" charset="0"/>
              </a:rPr>
              <a:t> theo chủ điểm, </a:t>
            </a:r>
            <a:r>
              <a:rPr lang="en-US" sz="2400" dirty="0" err="1">
                <a:solidFill>
                  <a:srgbClr val="002060"/>
                </a:solidFill>
                <a:latin typeface="Arial" panose="020B0604020202020204" pitchFamily="34" charset="0"/>
                <a:cs typeface="Arial" panose="020B0604020202020204" pitchFamily="34" charset="0"/>
              </a:rPr>
              <a:t>thuật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chuyện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nghe</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kiến thức về </a:t>
            </a:r>
            <a:r>
              <a:rPr lang="vi-VN" sz="2400" b="1" dirty="0">
                <a:solidFill>
                  <a:srgbClr val="002060"/>
                </a:solidFill>
                <a:latin typeface="Arial" panose="020B0604020202020204" pitchFamily="34" charset="0"/>
                <a:cs typeface="Arial" panose="020B0604020202020204" pitchFamily="34" charset="0"/>
              </a:rPr>
              <a:t>từ và câu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hành</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theo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c</a:t>
            </a:r>
            <a:r>
              <a:rPr lang="vi-VN" sz="2400" dirty="0">
                <a:solidFill>
                  <a:srgbClr val="002060"/>
                </a:solidFill>
                <a:latin typeface="Arial" panose="020B0604020202020204" pitchFamily="34" charset="0"/>
                <a:cs typeface="Arial" panose="020B0604020202020204" pitchFamily="34" charset="0"/>
              </a:rPr>
              <a:t>hương tr</a:t>
            </a:r>
            <a:r>
              <a:rPr lang="en-US" sz="2400" dirty="0" err="1">
                <a:solidFill>
                  <a:srgbClr val="002060"/>
                </a:solidFill>
                <a:latin typeface="Arial" panose="020B0604020202020204" pitchFamily="34" charset="0"/>
                <a:cs typeface="Arial" panose="020B0604020202020204" pitchFamily="34" charset="0"/>
              </a:rPr>
              <a:t>ình</a:t>
            </a:r>
            <a:r>
              <a:rPr lang="vi-VN" sz="2400" dirty="0">
                <a:solidFill>
                  <a:srgbClr val="002060"/>
                </a:solidFill>
                <a:latin typeface="Arial" panose="020B0604020202020204" pitchFamily="34" charset="0"/>
                <a:cs typeface="Arial" panose="020B0604020202020204" pitchFamily="34" charset="0"/>
              </a:rPr>
              <a:t>.</a:t>
            </a:r>
            <a:endParaRPr lang="en-US" sz="2400" b="1" i="1" dirty="0">
              <a:solidFill>
                <a:srgbClr val="002060"/>
              </a:solidFill>
              <a:latin typeface="Arial" panose="020B0604020202020204" pitchFamily="34" charset="0"/>
              <a:cs typeface="Arial" panose="020B0604020202020204" pitchFamily="34" charset="0"/>
            </a:endParaRPr>
          </a:p>
          <a:p>
            <a:pPr algn="just"/>
            <a:endParaRPr lang="en-US" sz="2800" dirty="0"/>
          </a:p>
        </p:txBody>
      </p:sp>
      <p:pic>
        <p:nvPicPr>
          <p:cNvPr id="10" name="Picture 2" descr="Premium Vector | Cute happy kid girl read under the tree">
            <a:extLst>
              <a:ext uri="{FF2B5EF4-FFF2-40B4-BE49-F238E27FC236}">
                <a16:creationId xmlns:a16="http://schemas.microsoft.com/office/drawing/2014/main" id="{DFC906CB-CDFE-7A45-AD26-8F40FE5231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11240" y="1807029"/>
            <a:ext cx="3149600" cy="508466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AF01340-F67E-CA4F-BDE7-4ACF361A2A17}"/>
              </a:ext>
            </a:extLst>
          </p:cNvPr>
          <p:cNvSpPr txBox="1"/>
          <p:nvPr/>
        </p:nvSpPr>
        <p:spPr>
          <a:xfrm>
            <a:off x="625642" y="818147"/>
            <a:ext cx="10467474" cy="1087143"/>
          </a:xfrm>
          <a:prstGeom prst="rect">
            <a:avLst/>
          </a:prstGeom>
          <a:solidFill>
            <a:schemeClr val="accent1">
              <a:lumMod val="20000"/>
              <a:lumOff val="80000"/>
            </a:schemeClr>
          </a:solidFill>
        </p:spPr>
        <p:txBody>
          <a:bodyPr wrap="square" rtlCol="0">
            <a:spAutoFit/>
          </a:bodyPr>
          <a:lstStyle/>
          <a:p>
            <a:pPr algn="just">
              <a:lnSpc>
                <a:spcPct val="125000"/>
              </a:lnSpc>
              <a:spcBef>
                <a:spcPts val="667"/>
              </a:spcBef>
            </a:pP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Cấu trúc </a:t>
            </a:r>
            <a:r>
              <a:rPr lang="en-US" sz="2400" b="1" dirty="0" err="1">
                <a:solidFill>
                  <a:srgbClr val="002060"/>
                </a:solidFill>
                <a:latin typeface="Arial" panose="020B0604020202020204" pitchFamily="34" charset="0"/>
                <a:cs typeface="Arial" panose="020B0604020202020204" pitchFamily="34" charset="0"/>
              </a:rPr>
              <a:t>sách</a:t>
            </a:r>
            <a:r>
              <a:rPr lang="vi-VN" sz="2400" b="1" dirty="0">
                <a:solidFill>
                  <a:srgbClr val="002060"/>
                </a:solidFill>
                <a:latin typeface="Arial" panose="020B0604020202020204" pitchFamily="34" charset="0"/>
                <a:cs typeface="Arial" panose="020B0604020202020204" pitchFamily="34" charset="0"/>
              </a:rPr>
              <a:t> đáp ứng các yêu cầu cần đạt </a:t>
            </a:r>
            <a:endParaRPr lang="en-US" sz="2400" b="1" dirty="0">
              <a:solidFill>
                <a:srgbClr val="002060"/>
              </a:solidFill>
              <a:latin typeface="Arial" panose="020B0604020202020204" pitchFamily="34" charset="0"/>
              <a:cs typeface="Arial" panose="020B0604020202020204" pitchFamily="34" charset="0"/>
            </a:endParaRPr>
          </a:p>
          <a:p>
            <a:pPr algn="just">
              <a:lnSpc>
                <a:spcPct val="125000"/>
              </a:lnSpc>
              <a:spcBef>
                <a:spcPts val="667"/>
              </a:spcBef>
            </a:pP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và</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nội dung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dạy</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cốt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lõi</a:t>
            </a:r>
            <a:r>
              <a:rPr lang="vi-VN" sz="2400" b="1" dirty="0">
                <a:solidFill>
                  <a:srgbClr val="002060"/>
                </a:solidFill>
                <a:latin typeface="Arial" panose="020B0604020202020204" pitchFamily="34" charset="0"/>
                <a:cs typeface="Arial" panose="020B0604020202020204" pitchFamily="34" charset="0"/>
              </a:rPr>
              <a:t> của Chương trình môn Tiếng Việt lớp 4</a:t>
            </a:r>
            <a:endParaRPr lang="vi-VN"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199881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3" y="314325"/>
            <a:ext cx="12198284" cy="6858000"/>
          </a:xfrm>
          <a:prstGeom prst="rect">
            <a:avLst/>
          </a:prstGeom>
        </p:spPr>
      </p:pic>
      <p:grpSp>
        <p:nvGrpSpPr>
          <p:cNvPr id="12" name="Group 3"/>
          <p:cNvGrpSpPr>
            <a:grpSpLocks/>
          </p:cNvGrpSpPr>
          <p:nvPr/>
        </p:nvGrpSpPr>
        <p:grpSpPr bwMode="auto">
          <a:xfrm>
            <a:off x="1015028" y="1565376"/>
            <a:ext cx="9629631" cy="1376768"/>
            <a:chOff x="989" y="1251"/>
            <a:chExt cx="5039" cy="574"/>
          </a:xfrm>
        </p:grpSpPr>
        <p:sp>
          <p:nvSpPr>
            <p:cNvPr id="13" name="AutoShape 5"/>
            <p:cNvSpPr>
              <a:spLocks noChangeArrowheads="1"/>
            </p:cNvSpPr>
            <p:nvPr/>
          </p:nvSpPr>
          <p:spPr bwMode="gray">
            <a:xfrm>
              <a:off x="989" y="1251"/>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dirty="0"/>
            </a:p>
          </p:txBody>
        </p:sp>
        <p:grpSp>
          <p:nvGrpSpPr>
            <p:cNvPr id="14" name="Group 10"/>
            <p:cNvGrpSpPr>
              <a:grpSpLocks/>
            </p:cNvGrpSpPr>
            <p:nvPr/>
          </p:nvGrpSpPr>
          <p:grpSpPr bwMode="auto">
            <a:xfrm>
              <a:off x="1189" y="1295"/>
              <a:ext cx="423" cy="398"/>
              <a:chOff x="1285" y="579"/>
              <a:chExt cx="697" cy="654"/>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9" name="Oval 14"/>
              <p:cNvSpPr>
                <a:spLocks noChangeArrowheads="1"/>
              </p:cNvSpPr>
              <p:nvPr/>
            </p:nvSpPr>
            <p:spPr bwMode="gray">
              <a:xfrm>
                <a:off x="1309" y="579"/>
                <a:ext cx="599" cy="606"/>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rot="21439686">
              <a:off x="1264" y="1368"/>
              <a:ext cx="24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b="1" dirty="0">
                  <a:solidFill>
                    <a:srgbClr val="000000"/>
                  </a:solidFill>
                </a:rPr>
                <a:t>III</a:t>
              </a:r>
              <a:endParaRPr lang="en-US" sz="2667" b="1" dirty="0"/>
            </a:p>
          </p:txBody>
        </p:sp>
      </p:grpSp>
      <p:sp>
        <p:nvSpPr>
          <p:cNvPr id="22" name="Rectangle 21"/>
          <p:cNvSpPr/>
          <p:nvPr/>
        </p:nvSpPr>
        <p:spPr>
          <a:xfrm>
            <a:off x="2345916" y="1915496"/>
            <a:ext cx="8174657" cy="523220"/>
          </a:xfrm>
          <a:prstGeom prst="rect">
            <a:avLst/>
          </a:prstGeom>
        </p:spPr>
        <p:txBody>
          <a:bodyPr wrap="square">
            <a:spAutoFit/>
          </a:bodyPr>
          <a:lstStyle/>
          <a:p>
            <a:r>
              <a:rPr lang="en-US" sz="2800" b="1" dirty="0">
                <a:solidFill>
                  <a:srgbClr val="002060"/>
                </a:solidFill>
                <a:latin typeface="Arial" panose="020B0604020202020204" pitchFamily="34" charset="0"/>
                <a:cs typeface="Arial" panose="020B0604020202020204" pitchFamily="34" charset="0"/>
              </a:rPr>
              <a:t>PHƯƠNG PHÁP DẠY HỌC </a:t>
            </a:r>
            <a:r>
              <a:rPr lang="en-US" sz="2800" b="1" i="1" dirty="0">
                <a:solidFill>
                  <a:srgbClr val="002060"/>
                </a:solidFill>
                <a:latin typeface="Arial" panose="020B0604020202020204" pitchFamily="34" charset="0"/>
                <a:cs typeface="Arial" panose="020B0604020202020204" pitchFamily="34" charset="0"/>
              </a:rPr>
              <a:t>TIẾNG VIỆT 4</a:t>
            </a:r>
            <a:r>
              <a:rPr lang="en-US" sz="2800" b="1" dirty="0">
                <a:solidFill>
                  <a:srgbClr val="002060"/>
                </a:solidFill>
                <a:latin typeface="Arial" panose="020B0604020202020204" pitchFamily="34" charset="0"/>
                <a:cs typeface="Arial" panose="020B0604020202020204" pitchFamily="34" charset="0"/>
              </a:rPr>
              <a:t> </a:t>
            </a:r>
          </a:p>
        </p:txBody>
      </p:sp>
      <p:sp>
        <p:nvSpPr>
          <p:cNvPr id="32" name="Rectangle 31"/>
          <p:cNvSpPr/>
          <p:nvPr/>
        </p:nvSpPr>
        <p:spPr>
          <a:xfrm>
            <a:off x="1465659" y="3214688"/>
            <a:ext cx="8649891" cy="3247043"/>
          </a:xfrm>
          <a:prstGeom prst="rect">
            <a:avLst/>
          </a:prstGeom>
          <a:ln>
            <a:solidFill>
              <a:schemeClr val="accent2">
                <a:lumMod val="75000"/>
              </a:schemeClr>
            </a:solidFill>
          </a:ln>
        </p:spPr>
        <p:txBody>
          <a:bodyPr wrap="square">
            <a:spAutoFit/>
          </a:bodyPr>
          <a:lstStyle/>
          <a:p>
            <a:pPr>
              <a:lnSpc>
                <a:spcPct val="125000"/>
              </a:lnSpc>
            </a:pPr>
            <a:r>
              <a:rPr lang="en-US" sz="2667" b="1" dirty="0">
                <a:solidFill>
                  <a:srgbClr val="002060"/>
                </a:solidFill>
              </a:rPr>
              <a:t>   </a:t>
            </a:r>
            <a:r>
              <a:rPr lang="en-US" sz="3600" dirty="0">
                <a:solidFill>
                  <a:srgbClr val="002060"/>
                </a:solidFill>
                <a:latin typeface="Arial" panose="020B0604020202020204" pitchFamily="34" charset="0"/>
                <a:cs typeface="Arial" panose="020B0604020202020204" pitchFamily="34" charset="0"/>
              </a:rPr>
              <a:t>•</a:t>
            </a:r>
            <a:r>
              <a:rPr lang="vi-VN" sz="3600" b="1" dirty="0">
                <a:solidFill>
                  <a:srgbClr val="002060"/>
                </a:solidFill>
              </a:rPr>
              <a:t> </a:t>
            </a:r>
            <a:r>
              <a:rPr lang="en-US" sz="3200" dirty="0" err="1">
                <a:solidFill>
                  <a:srgbClr val="002060"/>
                </a:solidFill>
                <a:latin typeface="Arial" panose="020B0604020202020204" pitchFamily="34" charset="0"/>
                <a:cs typeface="Arial" panose="020B0604020202020204" pitchFamily="34" charset="0"/>
              </a:rPr>
              <a:t>Phương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dạy</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học luyện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từ</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câu</a:t>
            </a:r>
            <a:endParaRPr lang="en-US" sz="3200" dirty="0">
              <a:solidFill>
                <a:srgbClr val="002060"/>
              </a:solidFill>
              <a:latin typeface="Arial" panose="020B0604020202020204" pitchFamily="34" charset="0"/>
              <a:cs typeface="Arial" panose="020B0604020202020204" pitchFamily="34" charset="0"/>
            </a:endParaRPr>
          </a:p>
          <a:p>
            <a:pPr>
              <a:lnSpc>
                <a:spcPct val="125000"/>
              </a:lnSpc>
            </a:pPr>
            <a:r>
              <a:rPr lang="en-US" sz="3200" dirty="0">
                <a:solidFill>
                  <a:srgbClr val="002060"/>
                </a:solidFill>
                <a:latin typeface="Arial" panose="020B0604020202020204" pitchFamily="34" charset="0"/>
                <a:cs typeface="Arial" panose="020B0604020202020204" pitchFamily="34" charset="0"/>
              </a:rPr>
              <a:t>  • </a:t>
            </a:r>
            <a:r>
              <a:rPr lang="en-US" sz="3200" dirty="0" err="1">
                <a:solidFill>
                  <a:srgbClr val="002060"/>
                </a:solidFill>
                <a:latin typeface="Arial" panose="020B0604020202020204" pitchFamily="34" charset="0"/>
                <a:cs typeface="Arial" panose="020B0604020202020204" pitchFamily="34" charset="0"/>
              </a:rPr>
              <a:t>Phương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dạy</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học </a:t>
            </a:r>
            <a:r>
              <a:rPr lang="en-US" sz="3200" dirty="0" err="1">
                <a:solidFill>
                  <a:srgbClr val="002060"/>
                </a:solidFill>
                <a:latin typeface="Arial" panose="020B0604020202020204" pitchFamily="34" charset="0"/>
                <a:cs typeface="Arial" panose="020B0604020202020204" pitchFamily="34" charset="0"/>
              </a:rPr>
              <a:t>đọc</a:t>
            </a:r>
            <a:endParaRPr lang="en-US" sz="3200" dirty="0">
              <a:solidFill>
                <a:srgbClr val="002060"/>
              </a:solidFill>
              <a:latin typeface="Arial" panose="020B0604020202020204" pitchFamily="34" charset="0"/>
              <a:cs typeface="Arial" panose="020B0604020202020204" pitchFamily="34" charset="0"/>
            </a:endParaRPr>
          </a:p>
          <a:p>
            <a:pPr>
              <a:lnSpc>
                <a:spcPct val="125000"/>
              </a:lnSpc>
            </a:pP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Phương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dạy</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học </a:t>
            </a:r>
            <a:r>
              <a:rPr lang="en-US" sz="3200" dirty="0" err="1">
                <a:solidFill>
                  <a:srgbClr val="002060"/>
                </a:solidFill>
                <a:latin typeface="Arial" panose="020B0604020202020204" pitchFamily="34" charset="0"/>
                <a:cs typeface="Arial" panose="020B0604020202020204" pitchFamily="34" charset="0"/>
              </a:rPr>
              <a:t>viết</a:t>
            </a:r>
            <a:endParaRPr lang="en-US" sz="3200" dirty="0">
              <a:solidFill>
                <a:srgbClr val="002060"/>
              </a:solidFill>
              <a:latin typeface="Arial" panose="020B0604020202020204" pitchFamily="34" charset="0"/>
              <a:cs typeface="Arial" panose="020B0604020202020204" pitchFamily="34" charset="0"/>
            </a:endParaRPr>
          </a:p>
          <a:p>
            <a:pPr>
              <a:lnSpc>
                <a:spcPct val="125000"/>
              </a:lnSpc>
            </a:pP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Phương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pháp</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dạy</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học </a:t>
            </a:r>
            <a:r>
              <a:rPr lang="en-US" sz="3200" dirty="0" err="1">
                <a:solidFill>
                  <a:srgbClr val="002060"/>
                </a:solidFill>
                <a:latin typeface="Arial" panose="020B0604020202020204" pitchFamily="34" charset="0"/>
                <a:cs typeface="Arial" panose="020B0604020202020204" pitchFamily="34" charset="0"/>
              </a:rPr>
              <a:t>nói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nghe</a:t>
            </a:r>
            <a:endParaRPr lang="en-US" sz="3200" dirty="0">
              <a:solidFill>
                <a:srgbClr val="002060"/>
              </a:solidFill>
              <a:latin typeface="Arial" panose="020B0604020202020204" pitchFamily="34" charset="0"/>
              <a:cs typeface="Arial" panose="020B0604020202020204" pitchFamily="34" charset="0"/>
            </a:endParaRPr>
          </a:p>
          <a:p>
            <a:pPr>
              <a:lnSpc>
                <a:spcPct val="125000"/>
              </a:lnSpc>
            </a:pPr>
            <a:r>
              <a:rPr lang="en-US" sz="32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78734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92493"/>
            <a:ext cx="12198284" cy="6858000"/>
          </a:xfrm>
          <a:prstGeom prst="rect">
            <a:avLst/>
          </a:prstGeom>
        </p:spPr>
      </p:pic>
      <p:grpSp>
        <p:nvGrpSpPr>
          <p:cNvPr id="12" name="Group 3"/>
          <p:cNvGrpSpPr>
            <a:grpSpLocks/>
          </p:cNvGrpSpPr>
          <p:nvPr/>
        </p:nvGrpSpPr>
        <p:grpSpPr bwMode="auto">
          <a:xfrm>
            <a:off x="300653" y="1000856"/>
            <a:ext cx="10615717" cy="766264"/>
            <a:chOff x="989" y="1251"/>
            <a:chExt cx="5555" cy="574"/>
          </a:xfrm>
        </p:grpSpPr>
        <p:sp>
          <p:nvSpPr>
            <p:cNvPr id="13" name="AutoShape 5"/>
            <p:cNvSpPr>
              <a:spLocks noChangeArrowheads="1"/>
            </p:cNvSpPr>
            <p:nvPr/>
          </p:nvSpPr>
          <p:spPr bwMode="gray">
            <a:xfrm>
              <a:off x="989" y="1251"/>
              <a:ext cx="5555"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dirty="0"/>
            </a:p>
          </p:txBody>
        </p:sp>
        <p:grpSp>
          <p:nvGrpSpPr>
            <p:cNvPr id="14" name="Group 10"/>
            <p:cNvGrpSpPr>
              <a:grpSpLocks/>
            </p:cNvGrpSpPr>
            <p:nvPr/>
          </p:nvGrpSpPr>
          <p:grpSpPr bwMode="auto">
            <a:xfrm>
              <a:off x="1189" y="1295"/>
              <a:ext cx="423" cy="398"/>
              <a:chOff x="1285" y="579"/>
              <a:chExt cx="697" cy="654"/>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9" name="Oval 14"/>
              <p:cNvSpPr>
                <a:spLocks noChangeArrowheads="1"/>
              </p:cNvSpPr>
              <p:nvPr/>
            </p:nvSpPr>
            <p:spPr bwMode="gray">
              <a:xfrm>
                <a:off x="1309" y="579"/>
                <a:ext cx="599" cy="606"/>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rot="21439686">
              <a:off x="1288" y="1285"/>
              <a:ext cx="19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t>1</a:t>
              </a:r>
            </a:p>
          </p:txBody>
        </p:sp>
      </p:grpSp>
      <p:sp>
        <p:nvSpPr>
          <p:cNvPr id="22" name="Rectangle 21"/>
          <p:cNvSpPr/>
          <p:nvPr/>
        </p:nvSpPr>
        <p:spPr>
          <a:xfrm>
            <a:off x="1456426" y="1066093"/>
            <a:ext cx="10173599" cy="502766"/>
          </a:xfrm>
          <a:prstGeom prst="rect">
            <a:avLst/>
          </a:prstGeom>
        </p:spPr>
        <p:txBody>
          <a:bodyPr wrap="square">
            <a:spAutoFit/>
          </a:bodyPr>
          <a:lstStyle/>
          <a:p>
            <a:r>
              <a:rPr lang="en-US" sz="2667" b="1" dirty="0">
                <a:solidFill>
                  <a:srgbClr val="002060"/>
                </a:solidFill>
              </a:rPr>
              <a:t>ĐỊNH HƯỚNG CHUNG VỀ PHƯƠNG PHÁP DẠY HỌC </a:t>
            </a:r>
            <a:r>
              <a:rPr lang="en-US" sz="2667" b="1" i="1" dirty="0">
                <a:solidFill>
                  <a:srgbClr val="002060"/>
                </a:solidFill>
              </a:rPr>
              <a:t>TIẾNG VIỆT 4</a:t>
            </a:r>
            <a:r>
              <a:rPr lang="en-US" sz="2667" b="1" dirty="0">
                <a:solidFill>
                  <a:srgbClr val="002060"/>
                </a:solidFill>
              </a:rPr>
              <a:t> </a:t>
            </a:r>
          </a:p>
        </p:txBody>
      </p:sp>
      <p:sp>
        <p:nvSpPr>
          <p:cNvPr id="32" name="Rectangle 31"/>
          <p:cNvSpPr/>
          <p:nvPr/>
        </p:nvSpPr>
        <p:spPr>
          <a:xfrm>
            <a:off x="751284" y="1997242"/>
            <a:ext cx="10648236" cy="4247317"/>
          </a:xfrm>
          <a:prstGeom prst="rect">
            <a:avLst/>
          </a:prstGeom>
          <a:ln>
            <a:solidFill>
              <a:schemeClr val="accent2">
                <a:lumMod val="75000"/>
              </a:schemeClr>
            </a:solidFill>
          </a:ln>
        </p:spPr>
        <p:txBody>
          <a:bodyPr wrap="square">
            <a:spAutoFit/>
          </a:bodyPr>
          <a:lstStyle/>
          <a:p>
            <a:pPr algn="just">
              <a:lnSpc>
                <a:spcPct val="125000"/>
              </a:lnSpc>
            </a:pPr>
            <a:r>
              <a:rPr lang="vi-VN" sz="2400" b="1"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 ̶  </a:t>
            </a:r>
            <a:r>
              <a:rPr lang="vi-VN" sz="2400" dirty="0">
                <a:solidFill>
                  <a:srgbClr val="002060"/>
                </a:solidFill>
                <a:latin typeface="Arial" panose="020B0604020202020204" pitchFamily="34" charset="0"/>
                <a:cs typeface="Arial" panose="020B0604020202020204" pitchFamily="34" charset="0"/>
              </a:rPr>
              <a:t>Phương pháp dạy học trong </a:t>
            </a:r>
            <a:r>
              <a:rPr lang="vi-VN" sz="2400" i="1" dirty="0">
                <a:solidFill>
                  <a:srgbClr val="002060"/>
                </a:solidFill>
                <a:latin typeface="Arial" panose="020B0604020202020204" pitchFamily="34" charset="0"/>
                <a:cs typeface="Arial" panose="020B0604020202020204" pitchFamily="34" charset="0"/>
              </a:rPr>
              <a:t>Tiếng Việt 4 </a:t>
            </a:r>
            <a:r>
              <a:rPr lang="vi-VN" sz="2400" dirty="0">
                <a:solidFill>
                  <a:srgbClr val="002060"/>
                </a:solidFill>
                <a:latin typeface="Arial" panose="020B0604020202020204" pitchFamily="34" charset="0"/>
                <a:cs typeface="Arial" panose="020B0604020202020204" pitchFamily="34" charset="0"/>
              </a:rPr>
              <a:t>tuân thủ định hướng đổi mới phương pháp dạy học của </a:t>
            </a:r>
            <a:r>
              <a:rPr lang="vi-VN" sz="2400" dirty="0">
                <a:solidFill>
                  <a:srgbClr val="002060"/>
                </a:solidFill>
                <a:cs typeface="Arial" panose="020B0604020202020204" pitchFamily="34" charset="0"/>
              </a:rPr>
              <a:t>Chương trình giáo dục </a:t>
            </a:r>
            <a:r>
              <a:rPr lang="en-US" sz="2400" dirty="0">
                <a:solidFill>
                  <a:srgbClr val="002060"/>
                </a:solidFill>
                <a:cs typeface="Arial" panose="020B0604020202020204" pitchFamily="34" charset="0"/>
              </a:rPr>
              <a:t>P</a:t>
            </a:r>
            <a:r>
              <a:rPr lang="vi-VN" sz="2400" dirty="0">
                <a:solidFill>
                  <a:srgbClr val="002060"/>
                </a:solidFill>
                <a:cs typeface="Arial" panose="020B0604020202020204" pitchFamily="34" charset="0"/>
              </a:rPr>
              <a:t>hổ thông tổng thể và Chương </a:t>
            </a:r>
            <a:r>
              <a:rPr lang="vi-VN" sz="2400" dirty="0">
                <a:solidFill>
                  <a:srgbClr val="002060"/>
                </a:solidFill>
                <a:latin typeface="Arial" panose="020B0604020202020204" pitchFamily="34" charset="0"/>
                <a:cs typeface="Arial" panose="020B0604020202020204" pitchFamily="34" charset="0"/>
              </a:rPr>
              <a:t>trình môn Ngữ văn 2018: đa dạng hoá các hình thức tổ chức, phương pháp và phương tiện dạy học.</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Cách thức thực hiện:</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(1) Chú trọng tổ chức hoạt động học của môn Tiếng Việt cho HS: Đọc, Viết, Nói và nghe.</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(2) Dành thời gian cho HS làm việc: làm việc cá nhân, nhóm, lớp (GV chỉ hỗ trợ, góp ý, hướng dẫn,…; không làm thay, không trả lời thay HS).</a:t>
            </a:r>
          </a:p>
        </p:txBody>
      </p:sp>
    </p:spTree>
    <p:extLst>
      <p:ext uri="{BB962C8B-B14F-4D97-AF65-F5344CB8AC3E}">
        <p14:creationId xmlns:p14="http://schemas.microsoft.com/office/powerpoint/2010/main" val="9312147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92493"/>
            <a:ext cx="12198284" cy="6858000"/>
          </a:xfrm>
          <a:prstGeom prst="rect">
            <a:avLst/>
          </a:prstGeom>
        </p:spPr>
      </p:pic>
      <p:grpSp>
        <p:nvGrpSpPr>
          <p:cNvPr id="12" name="Group 3"/>
          <p:cNvGrpSpPr>
            <a:grpSpLocks/>
          </p:cNvGrpSpPr>
          <p:nvPr/>
        </p:nvGrpSpPr>
        <p:grpSpPr bwMode="auto">
          <a:xfrm>
            <a:off x="300653" y="1000856"/>
            <a:ext cx="10615717" cy="766264"/>
            <a:chOff x="989" y="1251"/>
            <a:chExt cx="5555" cy="574"/>
          </a:xfrm>
        </p:grpSpPr>
        <p:sp>
          <p:nvSpPr>
            <p:cNvPr id="13" name="AutoShape 5"/>
            <p:cNvSpPr>
              <a:spLocks noChangeArrowheads="1"/>
            </p:cNvSpPr>
            <p:nvPr/>
          </p:nvSpPr>
          <p:spPr bwMode="gray">
            <a:xfrm>
              <a:off x="989" y="1251"/>
              <a:ext cx="5555"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dirty="0"/>
            </a:p>
          </p:txBody>
        </p:sp>
        <p:grpSp>
          <p:nvGrpSpPr>
            <p:cNvPr id="14" name="Group 10"/>
            <p:cNvGrpSpPr>
              <a:grpSpLocks/>
            </p:cNvGrpSpPr>
            <p:nvPr/>
          </p:nvGrpSpPr>
          <p:grpSpPr bwMode="auto">
            <a:xfrm>
              <a:off x="1189" y="1295"/>
              <a:ext cx="423" cy="398"/>
              <a:chOff x="1285" y="579"/>
              <a:chExt cx="697" cy="654"/>
            </a:xfrm>
          </p:grpSpPr>
          <p:sp>
            <p:nvSpPr>
              <p:cNvPr id="16" name="Oval 11"/>
              <p:cNvSpPr>
                <a:spLocks noChangeArrowheads="1"/>
              </p:cNvSpPr>
              <p:nvPr/>
            </p:nvSpPr>
            <p:spPr bwMode="gray">
              <a:xfrm>
                <a:off x="1285" y="638"/>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17" name="Oval 12"/>
              <p:cNvSpPr>
                <a:spLocks noChangeArrowheads="1"/>
              </p:cNvSpPr>
              <p:nvPr/>
            </p:nvSpPr>
            <p:spPr bwMode="gray">
              <a:xfrm>
                <a:off x="1336" y="587"/>
                <a:ext cx="646" cy="64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8" name="Oval 13"/>
              <p:cNvSpPr>
                <a:spLocks noChangeArrowheads="1"/>
              </p:cNvSpPr>
              <p:nvPr/>
            </p:nvSpPr>
            <p:spPr bwMode="gray">
              <a:xfrm>
                <a:off x="1303" y="591"/>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19" name="Oval 14"/>
              <p:cNvSpPr>
                <a:spLocks noChangeArrowheads="1"/>
              </p:cNvSpPr>
              <p:nvPr/>
            </p:nvSpPr>
            <p:spPr bwMode="gray">
              <a:xfrm>
                <a:off x="1309" y="579"/>
                <a:ext cx="599" cy="606"/>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44" y="613"/>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rot="21439686">
              <a:off x="1288" y="1285"/>
              <a:ext cx="196"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t>1</a:t>
              </a:r>
            </a:p>
          </p:txBody>
        </p:sp>
      </p:grpSp>
      <p:sp>
        <p:nvSpPr>
          <p:cNvPr id="22" name="Rectangle 21"/>
          <p:cNvSpPr/>
          <p:nvPr/>
        </p:nvSpPr>
        <p:spPr>
          <a:xfrm>
            <a:off x="1456426" y="1066093"/>
            <a:ext cx="10173599" cy="502766"/>
          </a:xfrm>
          <a:prstGeom prst="rect">
            <a:avLst/>
          </a:prstGeom>
        </p:spPr>
        <p:txBody>
          <a:bodyPr wrap="square">
            <a:spAutoFit/>
          </a:bodyPr>
          <a:lstStyle/>
          <a:p>
            <a:r>
              <a:rPr lang="en-US" sz="2667" b="1" dirty="0">
                <a:solidFill>
                  <a:srgbClr val="002060"/>
                </a:solidFill>
              </a:rPr>
              <a:t>ĐỊNH HƯỚNG CHUNG VỀ PHƯƠNG PHÁP DẠY HỌC </a:t>
            </a:r>
            <a:r>
              <a:rPr lang="en-US" sz="2667" b="1" i="1" dirty="0">
                <a:solidFill>
                  <a:srgbClr val="002060"/>
                </a:solidFill>
              </a:rPr>
              <a:t>TIẾNG VIỆT 4</a:t>
            </a:r>
            <a:r>
              <a:rPr lang="en-US" sz="2667" b="1" dirty="0">
                <a:solidFill>
                  <a:srgbClr val="002060"/>
                </a:solidFill>
              </a:rPr>
              <a:t> </a:t>
            </a:r>
          </a:p>
        </p:txBody>
      </p:sp>
      <p:sp>
        <p:nvSpPr>
          <p:cNvPr id="32" name="Rectangle 31"/>
          <p:cNvSpPr/>
          <p:nvPr/>
        </p:nvSpPr>
        <p:spPr>
          <a:xfrm>
            <a:off x="843280" y="1997242"/>
            <a:ext cx="10342880" cy="4093428"/>
          </a:xfrm>
          <a:prstGeom prst="rect">
            <a:avLst/>
          </a:prstGeom>
          <a:ln>
            <a:solidFill>
              <a:schemeClr val="accent2">
                <a:lumMod val="75000"/>
              </a:schemeClr>
            </a:solidFill>
          </a:ln>
        </p:spPr>
        <p:txBody>
          <a:bodyPr wrap="square">
            <a:spAutoFit/>
          </a:bodyPr>
          <a:lstStyle/>
          <a:p>
            <a:pPr algn="just">
              <a:lnSpc>
                <a:spcPct val="125000"/>
              </a:lnSpc>
            </a:pPr>
            <a:r>
              <a:rPr lang="vi-VN" sz="2400" dirty="0">
                <a:solidFill>
                  <a:srgbClr val="002060"/>
                </a:solidFill>
              </a:rPr>
              <a:t>     (3) Tổ chức trao đổi nhóm, cùng tham gia hoàn thành một nhiệm vụ, khuyến khích HS tham gia vào những hoạt động có tính tương tác, để thúc đẩy việc học và trưởng thành. </a:t>
            </a:r>
          </a:p>
          <a:p>
            <a:pPr algn="just">
              <a:lnSpc>
                <a:spcPct val="125000"/>
              </a:lnSpc>
            </a:pPr>
            <a:r>
              <a:rPr lang="vi-VN" sz="2400" dirty="0">
                <a:solidFill>
                  <a:srgbClr val="002060"/>
                </a:solidFill>
              </a:rPr>
              <a:t>     (4) Quan tâm tới những HS hoặc nhóm HS cần hỗ trợ: có những hoạt động, câu hỏi, nhiệm vụ dành riêng cho HS còn hạn chế trong phát triển các kĩ năng giao tiếp, khả năng nhận thức.</a:t>
            </a:r>
          </a:p>
          <a:p>
            <a:pPr algn="just">
              <a:lnSpc>
                <a:spcPct val="125000"/>
              </a:lnSpc>
            </a:pPr>
            <a:r>
              <a:rPr lang="vi-VN" sz="2400" dirty="0">
                <a:solidFill>
                  <a:srgbClr val="002060"/>
                </a:solidFill>
              </a:rPr>
              <a:t>     (5) Có những hoạt động, câu hỏi, nhiệm vụ dành riêng cho HS tự tin, năng động, có khả năng đọc, viết, nói và nghe tốt hơn so với các HS khác. </a:t>
            </a:r>
          </a:p>
          <a:p>
            <a:r>
              <a:rPr lang="vi-VN" sz="2000" dirty="0"/>
              <a:t>........</a:t>
            </a:r>
            <a:endParaRPr lang="en-US" sz="3600" b="1" dirty="0">
              <a:solidFill>
                <a:srgbClr val="C00000"/>
              </a:solidFill>
            </a:endParaRPr>
          </a:p>
        </p:txBody>
      </p:sp>
    </p:spTree>
    <p:extLst>
      <p:ext uri="{BB962C8B-B14F-4D97-AF65-F5344CB8AC3E}">
        <p14:creationId xmlns:p14="http://schemas.microsoft.com/office/powerpoint/2010/main" val="531410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2" name="Wave 11"/>
          <p:cNvSpPr/>
          <p:nvPr/>
        </p:nvSpPr>
        <p:spPr>
          <a:xfrm>
            <a:off x="292859" y="1433086"/>
            <a:ext cx="5189517" cy="4933826"/>
          </a:xfrm>
          <a:prstGeom prst="wave">
            <a:avLst>
              <a:gd name="adj1" fmla="val 3709"/>
              <a:gd name="adj2" fmla="val 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endParaRPr lang="vi-VN" sz="2400" b="1" dirty="0">
              <a:solidFill>
                <a:srgbClr val="C00000"/>
              </a:solidFill>
              <a:latin typeface="Arial" panose="020B0604020202020204" pitchFamily="34" charset="0"/>
              <a:cs typeface="Arial" panose="020B0604020202020204" pitchFamily="34" charset="0"/>
            </a:endParaRPr>
          </a:p>
          <a:p>
            <a:pPr algn="just"/>
            <a:r>
              <a:rPr lang="vi-VN" sz="2400" b="1" dirty="0">
                <a:solidFill>
                  <a:srgbClr val="C00000"/>
                </a:solidFill>
                <a:latin typeface="Arial" panose="020B0604020202020204" pitchFamily="34" charset="0"/>
                <a:cs typeface="Arial" panose="020B0604020202020204" pitchFamily="34" charset="0"/>
              </a:rPr>
              <a:t>N</a:t>
            </a:r>
            <a:r>
              <a:rPr lang="en-US" sz="2400" b="1" dirty="0" err="1">
                <a:solidFill>
                  <a:srgbClr val="C00000"/>
                </a:solidFill>
                <a:latin typeface="Arial" panose="020B0604020202020204" pitchFamily="34" charset="0"/>
                <a:cs typeface="Arial" panose="020B0604020202020204" pitchFamily="34" charset="0"/>
              </a:rPr>
              <a:t>ội</a:t>
            </a:r>
            <a:r>
              <a:rPr lang="en-US" sz="2400" b="1" dirty="0">
                <a:solidFill>
                  <a:srgbClr val="C00000"/>
                </a:solidFill>
                <a:latin typeface="Arial" panose="020B0604020202020204" pitchFamily="34" charset="0"/>
                <a:cs typeface="Arial" panose="020B0604020202020204" pitchFamily="34" charset="0"/>
              </a:rPr>
              <a:t> dung </a:t>
            </a:r>
            <a:r>
              <a:rPr lang="en-US" sz="2400" b="1" dirty="0" err="1">
                <a:solidFill>
                  <a:srgbClr val="C00000"/>
                </a:solidFill>
                <a:latin typeface="Arial" panose="020B0604020202020204" pitchFamily="34" charset="0"/>
                <a:cs typeface="Arial" panose="020B0604020202020204" pitchFamily="34" charset="0"/>
              </a:rPr>
              <a:t>dạy</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học</a:t>
            </a:r>
            <a:r>
              <a:rPr lang="en-US" sz="2400" b="1" dirty="0">
                <a:solidFill>
                  <a:srgbClr val="C00000"/>
                </a:solidFill>
                <a:latin typeface="Arial" panose="020B0604020202020204" pitchFamily="34" charset="0"/>
                <a:cs typeface="Arial" panose="020B0604020202020204" pitchFamily="34" charset="0"/>
              </a:rPr>
              <a:t>:</a:t>
            </a:r>
          </a:p>
          <a:p>
            <a:pPr algn="just"/>
            <a:r>
              <a:rPr lang="vi-VN" sz="2400" dirty="0">
                <a:solidFill>
                  <a:srgbClr val="002060"/>
                </a:solidFill>
                <a:latin typeface="Arial" panose="020B0604020202020204" pitchFamily="34" charset="0"/>
                <a:cs typeface="Arial" panose="020B0604020202020204" pitchFamily="34" charset="0"/>
              </a:rPr>
              <a:t>1. Quy tắc viết tên riêng cơ quan, tổ chức.</a:t>
            </a:r>
          </a:p>
          <a:p>
            <a:pPr algn="just"/>
            <a:r>
              <a:rPr lang="vi-VN" sz="2400" dirty="0">
                <a:solidFill>
                  <a:srgbClr val="002060"/>
                </a:solidFill>
                <a:latin typeface="Arial" panose="020B0604020202020204" pitchFamily="34" charset="0"/>
                <a:cs typeface="Arial" panose="020B0604020202020204" pitchFamily="34" charset="0"/>
              </a:rPr>
              <a:t>2.1. Vốn từ theo chủ điểm.</a:t>
            </a:r>
          </a:p>
          <a:p>
            <a:pPr algn="just"/>
            <a:r>
              <a:rPr lang="vi-VN" sz="2400" dirty="0">
                <a:solidFill>
                  <a:srgbClr val="002060"/>
                </a:solidFill>
                <a:latin typeface="Arial" panose="020B0604020202020204" pitchFamily="34" charset="0"/>
                <a:cs typeface="Arial" panose="020B0604020202020204" pitchFamily="34" charset="0"/>
              </a:rPr>
              <a:t>2.2. Công dụng của từ điển, cách tìm từ và nghĩa của từ trong từ điển.</a:t>
            </a:r>
          </a:p>
          <a:p>
            <a:pPr algn="just"/>
            <a:r>
              <a:rPr lang="vi-VN" sz="2400" dirty="0">
                <a:solidFill>
                  <a:srgbClr val="002060"/>
                </a:solidFill>
                <a:latin typeface="Arial" panose="020B0604020202020204" pitchFamily="34" charset="0"/>
                <a:cs typeface="Arial" panose="020B0604020202020204" pitchFamily="34" charset="0"/>
              </a:rPr>
              <a:t>2.3. Nghĩa của một số thành ngữ dễ hiểu.</a:t>
            </a:r>
          </a:p>
          <a:p>
            <a:pPr algn="just"/>
            <a:r>
              <a:rPr lang="vi-VN" sz="2400" dirty="0">
                <a:solidFill>
                  <a:srgbClr val="002060"/>
                </a:solidFill>
                <a:latin typeface="Arial" panose="020B0604020202020204" pitchFamily="34" charset="0"/>
                <a:cs typeface="Arial" panose="020B0604020202020204" pitchFamily="34" charset="0"/>
              </a:rPr>
              <a:t>2.4. Nghĩa của một số yếu tố Hán Việt thông dụng.</a:t>
            </a:r>
          </a:p>
          <a:p>
            <a:pPr algn="just"/>
            <a:r>
              <a:rPr lang="vi-VN" sz="2400" dirty="0">
                <a:solidFill>
                  <a:srgbClr val="002060"/>
                </a:solidFill>
                <a:latin typeface="Arial" panose="020B0604020202020204" pitchFamily="34" charset="0"/>
                <a:cs typeface="Arial" panose="020B0604020202020204" pitchFamily="34" charset="0"/>
              </a:rPr>
              <a:t>2.5. Tác dụng của việc lựa chọn từ ngữ trong biểu đạt nghĩa.</a:t>
            </a:r>
            <a:endParaRPr lang="en-US" sz="2400"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457200" y="127712"/>
            <a:ext cx="10281920" cy="1092607"/>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lnSpc>
                <a:spcPct val="125000"/>
              </a:lnSpc>
            </a:pPr>
            <a:r>
              <a:rPr lang="en-US" sz="2800" b="1" dirty="0">
                <a:solidFill>
                  <a:srgbClr val="002060"/>
                </a:solidFill>
                <a:latin typeface="Arial" panose="020B0604020202020204" pitchFamily="34" charset="0"/>
                <a:cs typeface="Arial" panose="020B0604020202020204" pitchFamily="34" charset="0"/>
              </a:rPr>
              <a:t>2. </a:t>
            </a:r>
            <a:r>
              <a:rPr lang="vi-VN" sz="2800" b="1" dirty="0">
                <a:solidFill>
                  <a:srgbClr val="002060"/>
                </a:solidFill>
                <a:latin typeface="Arial" panose="020B0604020202020204" pitchFamily="34" charset="0"/>
                <a:cs typeface="Arial" panose="020B0604020202020204" pitchFamily="34" charset="0"/>
              </a:rPr>
              <a:t>PHƯƠNG PHÁP DẠY HỌC  </a:t>
            </a:r>
          </a:p>
          <a:p>
            <a:pPr algn="ctr">
              <a:lnSpc>
                <a:spcPct val="125000"/>
              </a:lnSpc>
            </a:pPr>
            <a:r>
              <a:rPr lang="vi-VN" sz="2400" b="1" dirty="0">
                <a:solidFill>
                  <a:srgbClr val="C00000"/>
                </a:solidFill>
                <a:latin typeface="Arial" panose="020B0604020202020204" pitchFamily="34" charset="0"/>
                <a:cs typeface="Arial" panose="020B0604020202020204" pitchFamily="34" charset="0"/>
              </a:rPr>
              <a:t>LUYỆN TỪ VÀ CÂU</a:t>
            </a:r>
          </a:p>
        </p:txBody>
      </p:sp>
      <p:sp>
        <p:nvSpPr>
          <p:cNvPr id="5" name="TextBox 4"/>
          <p:cNvSpPr txBox="1"/>
          <p:nvPr/>
        </p:nvSpPr>
        <p:spPr>
          <a:xfrm>
            <a:off x="5789750" y="1352086"/>
            <a:ext cx="6127930" cy="5586914"/>
          </a:xfrm>
          <a:prstGeom prst="rect">
            <a:avLst/>
          </a:prstGeom>
          <a:solidFill>
            <a:schemeClr val="accent6">
              <a:lumMod val="20000"/>
              <a:lumOff val="80000"/>
            </a:schemeClr>
          </a:solidFill>
        </p:spPr>
        <p:txBody>
          <a:bodyPr wrap="square" rtlCol="0">
            <a:spAutoFit/>
          </a:bodyPr>
          <a:lstStyle/>
          <a:p>
            <a:pPr algn="just">
              <a:lnSpc>
                <a:spcPct val="125000"/>
              </a:lnSpc>
            </a:pPr>
            <a:r>
              <a:rPr lang="en-US" sz="2400" dirty="0">
                <a:solidFill>
                  <a:srgbClr val="002060"/>
                </a:solidFill>
              </a:rPr>
              <a:t> </a:t>
            </a:r>
            <a:r>
              <a:rPr lang="vi-VN" sz="2400" dirty="0">
                <a:solidFill>
                  <a:srgbClr val="002060"/>
                </a:solidFill>
                <a:latin typeface="Arial" panose="020B0604020202020204" pitchFamily="34" charset="0"/>
                <a:cs typeface="Arial" panose="020B0604020202020204" pitchFamily="34" charset="0"/>
              </a:rPr>
              <a:t>3.1. Danh từ, động từ, tính từ: đặc điểm và chức năng</a:t>
            </a:r>
            <a:r>
              <a:rPr lang="en-US" sz="2400" dirty="0">
                <a:solidFill>
                  <a:srgbClr val="002060"/>
                </a:solidFill>
                <a:latin typeface="Arial" panose="020B0604020202020204" pitchFamily="34" charset="0"/>
                <a:cs typeface="Arial" panose="020B0604020202020204" pitchFamily="34" charset="0"/>
              </a:rPr>
              <a:t>.</a:t>
            </a:r>
          </a:p>
          <a:p>
            <a:pPr algn="just">
              <a:lnSpc>
                <a:spcPct val="125000"/>
              </a:lnSpc>
            </a:pPr>
            <a:r>
              <a:rPr lang="en-US" sz="2400" dirty="0">
                <a:solidFill>
                  <a:srgbClr val="002060"/>
                </a:solidFill>
                <a:latin typeface="Arial" panose="020B0604020202020204" pitchFamily="34" charset="0"/>
                <a:cs typeface="Arial" panose="020B0604020202020204" pitchFamily="34" charset="0"/>
              </a:rPr>
              <a:t>3.2. </a:t>
            </a:r>
            <a:r>
              <a:rPr lang="en-US" sz="2400" dirty="0" err="1">
                <a:solidFill>
                  <a:srgbClr val="002060"/>
                </a:solidFill>
                <a:latin typeface="Arial" panose="020B0604020202020204" pitchFamily="34" charset="0"/>
                <a:cs typeface="Arial" panose="020B0604020202020204" pitchFamily="34" charset="0"/>
              </a:rPr>
              <a:t>Danh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riêng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danh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a:t>
            </a:r>
          </a:p>
          <a:p>
            <a:pPr algn="just">
              <a:lnSpc>
                <a:spcPct val="125000"/>
              </a:lnSpc>
            </a:pPr>
            <a:r>
              <a:rPr lang="en-US" sz="2400" dirty="0">
                <a:solidFill>
                  <a:srgbClr val="002060"/>
                </a:solidFill>
                <a:latin typeface="Arial" panose="020B0604020202020204" pitchFamily="34" charset="0"/>
                <a:cs typeface="Arial" panose="020B0604020202020204" pitchFamily="34" charset="0"/>
              </a:rPr>
              <a:t>3.3.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thành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chính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a:t>
            </a:r>
          </a:p>
          <a:p>
            <a:pPr algn="just">
              <a:lnSpc>
                <a:spcPct val="125000"/>
              </a:lnSpc>
            </a:pPr>
            <a:r>
              <a:rPr lang="en-US" sz="2400" dirty="0">
                <a:solidFill>
                  <a:srgbClr val="002060"/>
                </a:solidFill>
                <a:latin typeface="Arial" panose="020B0604020202020204" pitchFamily="34" charset="0"/>
                <a:cs typeface="Arial" panose="020B0604020202020204" pitchFamily="34" charset="0"/>
              </a:rPr>
              <a:t>3.4. </a:t>
            </a:r>
            <a:r>
              <a:rPr lang="en-US" sz="2400" dirty="0" err="1">
                <a:solidFill>
                  <a:srgbClr val="002060"/>
                </a:solidFill>
                <a:latin typeface="Arial" panose="020B0604020202020204" pitchFamily="34" charset="0"/>
                <a:cs typeface="Arial" panose="020B0604020202020204" pitchFamily="34" charset="0"/>
              </a:rPr>
              <a:t>Trạng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ngữ</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vi-VN"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a:t>
            </a:r>
          </a:p>
          <a:p>
            <a:pPr algn="just">
              <a:lnSpc>
                <a:spcPct val="125000"/>
              </a:lnSpc>
            </a:pPr>
            <a:r>
              <a:rPr lang="en-US" sz="2400" dirty="0">
                <a:solidFill>
                  <a:srgbClr val="002060"/>
                </a:solidFill>
                <a:latin typeface="Arial" panose="020B0604020202020204" pitchFamily="34" charset="0"/>
                <a:cs typeface="Arial" panose="020B0604020202020204" pitchFamily="34" charset="0"/>
              </a:rPr>
              <a:t>3.5. </a:t>
            </a:r>
            <a:r>
              <a:rPr lang="en-US" sz="2400" dirty="0" err="1">
                <a:solidFill>
                  <a:srgbClr val="002060"/>
                </a:solidFill>
                <a:latin typeface="Arial" panose="020B0604020202020204" pitchFamily="34" charset="0"/>
                <a:cs typeface="Arial" panose="020B0604020202020204" pitchFamily="34" charset="0"/>
              </a:rPr>
              <a:t>Công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dấu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dấu</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gạch</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ngang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ngoặc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kép</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ngoặc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đơn</a:t>
            </a:r>
            <a:r>
              <a:rPr lang="en-US" sz="2400" dirty="0">
                <a:solidFill>
                  <a:srgbClr val="002060"/>
                </a:solidFill>
                <a:latin typeface="Arial" panose="020B0604020202020204" pitchFamily="34" charset="0"/>
                <a:cs typeface="Arial" panose="020B0604020202020204" pitchFamily="34" charset="0"/>
              </a:rPr>
              <a:t>).</a:t>
            </a:r>
          </a:p>
          <a:p>
            <a:pPr algn="just">
              <a:lnSpc>
                <a:spcPct val="125000"/>
              </a:lnSpc>
            </a:pPr>
            <a:r>
              <a:rPr lang="en-US" sz="2400" dirty="0">
                <a:solidFill>
                  <a:srgbClr val="002060"/>
                </a:solidFill>
                <a:latin typeface="Arial" panose="020B0604020202020204" pitchFamily="34" charset="0"/>
                <a:cs typeface="Arial" panose="020B0604020202020204" pitchFamily="34" charset="0"/>
              </a:rPr>
              <a:t>4. </a:t>
            </a:r>
            <a:r>
              <a:rPr lang="en-US" sz="2400" dirty="0" err="1">
                <a:solidFill>
                  <a:srgbClr val="002060"/>
                </a:solidFill>
                <a:latin typeface="Arial" panose="020B0604020202020204" pitchFamily="34" charset="0"/>
                <a:cs typeface="Arial" panose="020B0604020202020204" pitchFamily="34" charset="0"/>
              </a:rPr>
              <a:t>Biện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841363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796"/>
            <a:ext cx="12198284" cy="6858000"/>
          </a:xfrm>
          <a:prstGeom prst="rect">
            <a:avLst/>
          </a:prstGeom>
        </p:spPr>
      </p:pic>
      <p:sp>
        <p:nvSpPr>
          <p:cNvPr id="17" name="Rounded Rectangle 16"/>
          <p:cNvSpPr/>
          <p:nvPr/>
        </p:nvSpPr>
        <p:spPr>
          <a:xfrm>
            <a:off x="5296993" y="4385000"/>
            <a:ext cx="642465" cy="179721"/>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8" name="Rounded Rectangle 17"/>
          <p:cNvSpPr/>
          <p:nvPr/>
        </p:nvSpPr>
        <p:spPr>
          <a:xfrm>
            <a:off x="6338552" y="6193845"/>
            <a:ext cx="533473" cy="179721"/>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6" name="Rounded Rectangle 15"/>
          <p:cNvSpPr/>
          <p:nvPr/>
        </p:nvSpPr>
        <p:spPr>
          <a:xfrm>
            <a:off x="5308270" y="2513457"/>
            <a:ext cx="642465" cy="17972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5" name="Rounded Rectangle 14"/>
          <p:cNvSpPr/>
          <p:nvPr/>
        </p:nvSpPr>
        <p:spPr>
          <a:xfrm>
            <a:off x="3251200" y="5903364"/>
            <a:ext cx="3184420" cy="892840"/>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4" name="Rounded Rectangle 13"/>
          <p:cNvSpPr/>
          <p:nvPr/>
        </p:nvSpPr>
        <p:spPr>
          <a:xfrm>
            <a:off x="3251200" y="4052989"/>
            <a:ext cx="2057070" cy="747507"/>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3" name="Rounded Rectangle 12"/>
          <p:cNvSpPr/>
          <p:nvPr/>
        </p:nvSpPr>
        <p:spPr>
          <a:xfrm>
            <a:off x="3292073" y="2218789"/>
            <a:ext cx="2057070" cy="74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12" name="Rounded Rectangle 11"/>
          <p:cNvSpPr/>
          <p:nvPr/>
        </p:nvSpPr>
        <p:spPr>
          <a:xfrm>
            <a:off x="3251200" y="589069"/>
            <a:ext cx="7681788" cy="769756"/>
          </a:xfrm>
          <a:prstGeom prst="roundRect">
            <a:avLst/>
          </a:prstGeom>
          <a:solidFill>
            <a:srgbClr val="66FF66"/>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3" name="Rectangle 2"/>
          <p:cNvSpPr/>
          <p:nvPr/>
        </p:nvSpPr>
        <p:spPr>
          <a:xfrm>
            <a:off x="601421" y="968333"/>
            <a:ext cx="2064387" cy="25224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solidFill>
              <a:schemeClr val="bg1">
                <a:lumMod val="75000"/>
              </a:schemeClr>
            </a:solidFill>
          </a:ln>
          <a:effectLst>
            <a:outerShdw blurRad="225425" dist="50800" dir="5220000" algn="ctr">
              <a:srgbClr val="000000">
                <a:alpha val="33000"/>
              </a:srgbClr>
            </a:outerShdw>
            <a:reflection blurRad="6350" stA="50000" endA="300" endPos="55000" dir="5400000" sy="-100000" algn="bl" rotWithShape="0"/>
            <a:softEdge rad="12700"/>
          </a:effectLst>
          <a:scene3d>
            <a:camera prst="perspectiveFront" fov="3300000">
              <a:rot lat="486000" lon="19530000" rev="174000"/>
            </a:camera>
            <a:lightRig rig="harsh" dir="t">
              <a:rot lat="0" lon="0" rev="3000000"/>
            </a:lightRig>
          </a:scene3d>
          <a:sp3d extrusionH="254000" contourW="19050">
            <a:bevelT w="82550" h="44450" prst="coolSlant"/>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FFFF00"/>
                </a:solidFill>
                <a:latin typeface="Arial" panose="020B0604020202020204" pitchFamily="34" charset="0"/>
                <a:cs typeface="Arial" panose="020B0604020202020204" pitchFamily="34" charset="0"/>
              </a:rPr>
              <a:t>TIẾNG VIỆT 4 </a:t>
            </a:r>
            <a:endParaRPr lang="en-US" sz="1400" b="1"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3722853" y="660429"/>
            <a:ext cx="8159318" cy="400110"/>
          </a:xfrm>
          <a:prstGeom prst="rect">
            <a:avLst/>
          </a:prstGeom>
        </p:spPr>
        <p:txBody>
          <a:bodyPr wrap="square">
            <a:spAutoFit/>
          </a:bodyPr>
          <a:lstStyle/>
          <a:p>
            <a:r>
              <a:rPr lang="en-US" sz="2000" b="1" dirty="0" err="1">
                <a:solidFill>
                  <a:srgbClr val="002060"/>
                </a:solidFill>
                <a:latin typeface="Arial" panose="020B0604020202020204" pitchFamily="34" charset="0"/>
                <a:cs typeface="Arial" panose="020B0604020202020204" pitchFamily="34" charset="0"/>
              </a:rPr>
              <a:t>Cách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sắp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xếp</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nội</a:t>
            </a:r>
            <a:r>
              <a:rPr lang="en-US" sz="2000" b="1" dirty="0">
                <a:solidFill>
                  <a:srgbClr val="002060"/>
                </a:solidFill>
                <a:latin typeface="Arial" panose="020B0604020202020204" pitchFamily="34" charset="0"/>
                <a:cs typeface="Arial" panose="020B0604020202020204" pitchFamily="34" charset="0"/>
              </a:rPr>
              <a:t> dung </a:t>
            </a:r>
            <a:r>
              <a:rPr lang="en-US" sz="2000" b="1" dirty="0" err="1">
                <a:solidFill>
                  <a:srgbClr val="002060"/>
                </a:solidFill>
                <a:latin typeface="Arial" panose="020B0604020202020204" pitchFamily="34" charset="0"/>
                <a:cs typeface="Arial" panose="020B0604020202020204" pitchFamily="34" charset="0"/>
              </a:rPr>
              <a:t>dạy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r>
              <a:rPr lang="vi-VN" sz="2000" b="1" dirty="0">
                <a:solidFill>
                  <a:srgbClr val="002060"/>
                </a:solidFill>
                <a:latin typeface="Arial" panose="020B0604020202020204" pitchFamily="34" charset="0"/>
                <a:cs typeface="Arial" panose="020B0604020202020204" pitchFamily="34" charset="0"/>
              </a:rPr>
              <a:t>luyện </a:t>
            </a:r>
            <a:r>
              <a:rPr lang="en-US" sz="2000" b="1" dirty="0" err="1">
                <a:solidFill>
                  <a:srgbClr val="002060"/>
                </a:solidFill>
                <a:latin typeface="Arial" panose="020B0604020202020204" pitchFamily="34" charset="0"/>
                <a:cs typeface="Arial" panose="020B0604020202020204" pitchFamily="34" charset="0"/>
              </a:rPr>
              <a:t>từ</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và</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câu</a:t>
            </a:r>
            <a:r>
              <a:rPr lang="en-US" sz="2000" b="1" dirty="0">
                <a:solidFill>
                  <a:srgbClr val="002060"/>
                </a:solidFill>
                <a:latin typeface="Arial" panose="020B0604020202020204" pitchFamily="34" charset="0"/>
                <a:cs typeface="Arial" panose="020B0604020202020204" pitchFamily="34" charset="0"/>
              </a:rPr>
              <a:t> </a:t>
            </a:r>
          </a:p>
        </p:txBody>
      </p:sp>
      <p:sp>
        <p:nvSpPr>
          <p:cNvPr id="5" name="Rectangle 4"/>
          <p:cNvSpPr/>
          <p:nvPr/>
        </p:nvSpPr>
        <p:spPr>
          <a:xfrm>
            <a:off x="4070903" y="2392488"/>
            <a:ext cx="854721" cy="400110"/>
          </a:xfrm>
          <a:prstGeom prst="rect">
            <a:avLst/>
          </a:prstGeom>
        </p:spPr>
        <p:txBody>
          <a:bodyPr wrap="square">
            <a:spAutoFit/>
          </a:bodyPr>
          <a:lstStyle/>
          <a:p>
            <a:r>
              <a:rPr lang="en-US" sz="2000" b="1" dirty="0" err="1">
                <a:solidFill>
                  <a:srgbClr val="002060"/>
                </a:solidFill>
                <a:latin typeface="Arial" panose="020B0604020202020204" pitchFamily="34" charset="0"/>
                <a:cs typeface="Arial" panose="020B0604020202020204" pitchFamily="34" charset="0"/>
              </a:rPr>
              <a:t>Tập</a:t>
            </a:r>
            <a:r>
              <a:rPr lang="en-US" sz="2000" b="1" dirty="0">
                <a:solidFill>
                  <a:srgbClr val="002060"/>
                </a:solidFill>
                <a:latin typeface="Arial" panose="020B0604020202020204" pitchFamily="34" charset="0"/>
                <a:cs typeface="Arial" panose="020B0604020202020204" pitchFamily="34" charset="0"/>
              </a:rPr>
              <a:t> 1</a:t>
            </a:r>
            <a:endParaRPr lang="en-US" sz="2000"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3081531" y="4753137"/>
            <a:ext cx="3184417" cy="1877437"/>
          </a:xfrm>
          <a:prstGeom prst="rect">
            <a:avLst/>
          </a:prstGeom>
        </p:spPr>
        <p:txBody>
          <a:bodyPr wrap="square">
            <a:spAutoFit/>
          </a:bodyPr>
          <a:lstStyle/>
          <a:p>
            <a:pPr algn="ctr"/>
            <a:endParaRPr lang="en-US" sz="2000" b="1" dirty="0">
              <a:solidFill>
                <a:srgbClr val="002060"/>
              </a:solidFill>
              <a:latin typeface="Arial" panose="020B0604020202020204" pitchFamily="34" charset="0"/>
              <a:cs typeface="Arial" panose="020B0604020202020204" pitchFamily="34" charset="0"/>
            </a:endParaRPr>
          </a:p>
          <a:p>
            <a:pPr algn="ctr"/>
            <a:endParaRPr lang="en-US" sz="2000" b="1" dirty="0">
              <a:solidFill>
                <a:srgbClr val="002060"/>
              </a:solidFill>
              <a:latin typeface="Arial" panose="020B0604020202020204" pitchFamily="34" charset="0"/>
              <a:cs typeface="Arial" panose="020B0604020202020204" pitchFamily="34" charset="0"/>
            </a:endParaRPr>
          </a:p>
          <a:p>
            <a:pPr algn="ctr"/>
            <a:endParaRPr lang="en-US" sz="2000" b="1" dirty="0">
              <a:solidFill>
                <a:srgbClr val="002060"/>
              </a:solidFill>
              <a:latin typeface="Arial" panose="020B0604020202020204" pitchFamily="34" charset="0"/>
              <a:cs typeface="Arial" panose="020B0604020202020204" pitchFamily="34" charset="0"/>
            </a:endParaRPr>
          </a:p>
          <a:p>
            <a:pPr algn="ctr"/>
            <a:endParaRPr lang="en-US" sz="2000" b="1" dirty="0">
              <a:solidFill>
                <a:srgbClr val="002060"/>
              </a:solidFill>
              <a:latin typeface="Arial" panose="020B0604020202020204" pitchFamily="34" charset="0"/>
              <a:cs typeface="Arial" panose="020B0604020202020204" pitchFamily="34" charset="0"/>
            </a:endParaRPr>
          </a:p>
          <a:p>
            <a:pPr algn="ctr"/>
            <a:r>
              <a:rPr lang="en-US" b="1" dirty="0" err="1">
                <a:solidFill>
                  <a:srgbClr val="002060"/>
                </a:solidFill>
                <a:latin typeface="Arial" panose="020B0604020202020204" pitchFamily="34" charset="0"/>
                <a:cs typeface="Arial" panose="020B0604020202020204" pitchFamily="34" charset="0"/>
              </a:rPr>
              <a:t>Các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tuần</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ôn</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tập</a:t>
            </a:r>
            <a:endParaRPr lang="en-US" b="1" dirty="0">
              <a:solidFill>
                <a:srgbClr val="002060"/>
              </a:solidFill>
              <a:latin typeface="Arial" panose="020B0604020202020204" pitchFamily="34" charset="0"/>
              <a:cs typeface="Arial" panose="020B0604020202020204" pitchFamily="34" charset="0"/>
            </a:endParaRPr>
          </a:p>
          <a:p>
            <a:pPr algn="ct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giữa</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học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kì</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và</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cuối</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học</a:t>
            </a:r>
            <a:r>
              <a:rPr lang="en-US" b="1" dirty="0">
                <a:solidFill>
                  <a:srgbClr val="002060"/>
                </a:solidFill>
                <a:latin typeface="Arial" panose="020B0604020202020204" pitchFamily="34" charset="0"/>
                <a:cs typeface="Arial" panose="020B0604020202020204" pitchFamily="34" charset="0"/>
              </a:rPr>
              <a:t> </a:t>
            </a:r>
            <a:r>
              <a:rPr lang="en-US" b="1" dirty="0" err="1">
                <a:solidFill>
                  <a:srgbClr val="002060"/>
                </a:solidFill>
                <a:latin typeface="Arial" panose="020B0604020202020204" pitchFamily="34" charset="0"/>
                <a:cs typeface="Arial" panose="020B0604020202020204" pitchFamily="34" charset="0"/>
              </a:rPr>
              <a:t>kì</a:t>
            </a:r>
            <a:r>
              <a:rPr lang="en-US" b="1" dirty="0">
                <a:solidFill>
                  <a:srgbClr val="002060"/>
                </a:solidFill>
                <a:latin typeface="Arial" panose="020B0604020202020204" pitchFamily="34" charset="0"/>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722852" y="3674287"/>
            <a:ext cx="1456446" cy="1015663"/>
          </a:xfrm>
          <a:prstGeom prst="rect">
            <a:avLst/>
          </a:prstGeom>
        </p:spPr>
        <p:txBody>
          <a:bodyPr wrap="square">
            <a:spAutoFit/>
          </a:bodyPr>
          <a:lstStyle/>
          <a:p>
            <a:pPr algn="ctr"/>
            <a:endParaRPr lang="en-US" sz="2000" b="1" dirty="0">
              <a:solidFill>
                <a:srgbClr val="002060"/>
              </a:solidFill>
              <a:latin typeface="Arial" panose="020B0604020202020204" pitchFamily="34" charset="0"/>
              <a:cs typeface="Arial" panose="020B0604020202020204" pitchFamily="34" charset="0"/>
            </a:endParaRPr>
          </a:p>
          <a:p>
            <a:pPr algn="ctr"/>
            <a:endParaRPr lang="en-US" sz="2000" b="1" dirty="0">
              <a:solidFill>
                <a:srgbClr val="002060"/>
              </a:solidFill>
              <a:latin typeface="Arial" panose="020B0604020202020204" pitchFamily="34" charset="0"/>
              <a:cs typeface="Arial" panose="020B0604020202020204" pitchFamily="34" charset="0"/>
            </a:endParaRPr>
          </a:p>
          <a:p>
            <a:pPr algn="ctr"/>
            <a:r>
              <a:rPr lang="en-US" sz="2000" b="1" dirty="0" err="1">
                <a:solidFill>
                  <a:srgbClr val="002060"/>
                </a:solidFill>
                <a:latin typeface="Arial" panose="020B0604020202020204" pitchFamily="34" charset="0"/>
                <a:cs typeface="Arial" panose="020B0604020202020204" pitchFamily="34" charset="0"/>
              </a:rPr>
              <a:t>Tập</a:t>
            </a:r>
            <a:r>
              <a:rPr lang="en-US" sz="2000" b="1" dirty="0">
                <a:solidFill>
                  <a:srgbClr val="002060"/>
                </a:solidFill>
                <a:latin typeface="Arial" panose="020B0604020202020204" pitchFamily="34" charset="0"/>
                <a:cs typeface="Arial" panose="020B0604020202020204" pitchFamily="34" charset="0"/>
              </a:rPr>
              <a:t> 2</a:t>
            </a:r>
            <a:endParaRPr lang="en-US" sz="20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5538748" y="1358825"/>
            <a:ext cx="4947164" cy="2535309"/>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Danh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chung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danh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riêng</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Quy </a:t>
            </a:r>
            <a:r>
              <a:rPr lang="en-US" dirty="0" err="1">
                <a:solidFill>
                  <a:srgbClr val="002060"/>
                </a:solidFill>
                <a:latin typeface="Arial" panose="020B0604020202020204" pitchFamily="34" charset="0"/>
                <a:cs typeface="Arial" panose="020B0604020202020204" pitchFamily="34" charset="0"/>
              </a:rPr>
              <a:t>tắc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tên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cơ</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quan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tổ</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chức</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Động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từ</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Cách</a:t>
            </a:r>
            <a:r>
              <a:rPr lang="en-US" dirty="0">
                <a:solidFill>
                  <a:srgbClr val="002060"/>
                </a:solidFill>
                <a:latin typeface="Arial" panose="020B0604020202020204" pitchFamily="34" charset="0"/>
                <a:cs typeface="Arial" panose="020B0604020202020204" pitchFamily="34" charset="0"/>
              </a:rPr>
              <a:t> d</a:t>
            </a:r>
            <a:r>
              <a:rPr lang="vi-VN" dirty="0">
                <a:solidFill>
                  <a:srgbClr val="002060"/>
                </a:solidFill>
                <a:latin typeface="Arial" panose="020B0604020202020204" pitchFamily="34" charset="0"/>
                <a:cs typeface="Arial" panose="020B0604020202020204" pitchFamily="34" charset="0"/>
              </a:rPr>
              <a:t>ù</a:t>
            </a:r>
            <a:r>
              <a:rPr lang="en-US" dirty="0">
                <a:solidFill>
                  <a:srgbClr val="002060"/>
                </a:solidFill>
                <a:latin typeface="Arial" panose="020B0604020202020204" pitchFamily="34" charset="0"/>
                <a:cs typeface="Arial" panose="020B0604020202020204" pitchFamily="34" charset="0"/>
              </a:rPr>
              <a:t>ng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công</a:t>
            </a:r>
            <a:r>
              <a:rPr lang="en-US" dirty="0">
                <a:solidFill>
                  <a:srgbClr val="002060"/>
                </a:solidFill>
                <a:latin typeface="Arial" panose="020B0604020202020204" pitchFamily="34" charset="0"/>
                <a:cs typeface="Arial" panose="020B0604020202020204" pitchFamily="34" charset="0"/>
              </a:rPr>
              <a:t> d</a:t>
            </a:r>
            <a:r>
              <a:rPr lang="vi-VN" dirty="0">
                <a:solidFill>
                  <a:srgbClr val="002060"/>
                </a:solidFill>
                <a:latin typeface="Arial" panose="020B0604020202020204" pitchFamily="34" charset="0"/>
                <a:cs typeface="Arial" panose="020B0604020202020204" pitchFamily="34" charset="0"/>
              </a:rPr>
              <a:t>ụ</a:t>
            </a:r>
            <a:r>
              <a:rPr lang="en-US" dirty="0">
                <a:solidFill>
                  <a:srgbClr val="002060"/>
                </a:solidFill>
                <a:latin typeface="Arial" panose="020B0604020202020204" pitchFamily="34" charset="0"/>
                <a:cs typeface="Arial" panose="020B0604020202020204" pitchFamily="34" charset="0"/>
              </a:rPr>
              <a:t>ng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từ</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điển</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Biện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pháp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nhân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hoá</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Tinh </a:t>
            </a:r>
            <a:r>
              <a:rPr lang="en-US" dirty="0" err="1">
                <a:solidFill>
                  <a:srgbClr val="002060"/>
                </a:solidFill>
                <a:latin typeface="Arial" panose="020B0604020202020204" pitchFamily="34" charset="0"/>
                <a:cs typeface="Arial" panose="020B0604020202020204" pitchFamily="34" charset="0"/>
              </a:rPr>
              <a:t>từ</a:t>
            </a:r>
            <a:endParaRPr lang="en-US" dirty="0">
              <a:solidFill>
                <a:srgbClr val="002060"/>
              </a:solidFill>
              <a:latin typeface="Arial" panose="020B0604020202020204" pitchFamily="34" charset="0"/>
              <a:cs typeface="Arial" panose="020B0604020202020204" pitchFamily="34" charset="0"/>
            </a:endParaRPr>
          </a:p>
          <a:p>
            <a:pPr algn="just">
              <a:lnSpc>
                <a:spcPct val="125000"/>
              </a:lnSpc>
            </a:pP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Dấu</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gạch</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ngang</a:t>
            </a:r>
            <a:endParaRPr lang="en-US" dirty="0">
              <a:solidFill>
                <a:srgbClr val="002060"/>
              </a:solidFill>
              <a:latin typeface="Arial" panose="020B0604020202020204" pitchFamily="34" charset="0"/>
              <a:cs typeface="Arial" panose="020B0604020202020204" pitchFamily="34" charset="0"/>
            </a:endParaRPr>
          </a:p>
        </p:txBody>
      </p:sp>
      <p:sp>
        <p:nvSpPr>
          <p:cNvPr id="9" name="Rectangle 8"/>
          <p:cNvSpPr/>
          <p:nvPr/>
        </p:nvSpPr>
        <p:spPr>
          <a:xfrm>
            <a:off x="5509737" y="4052989"/>
            <a:ext cx="5059303" cy="1883849"/>
          </a:xfrm>
          <a:prstGeom prst="rect">
            <a:avLst/>
          </a:prstGeom>
          <a:solidFill>
            <a:srgbClr val="F9CFD9"/>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Câu</a:t>
            </a:r>
            <a:endParaRPr lang="en-US" sz="1900" dirty="0">
              <a:solidFill>
                <a:srgbClr val="002060"/>
              </a:solidFill>
              <a:latin typeface="Arial" panose="020B0604020202020204" pitchFamily="34" charset="0"/>
              <a:cs typeface="Arial" panose="020B0604020202020204" pitchFamily="34" charset="0"/>
            </a:endParaRPr>
          </a:p>
          <a:p>
            <a:pPr algn="just">
              <a:lnSpc>
                <a:spcPct val="125000"/>
              </a:lnSpc>
            </a:pPr>
            <a:r>
              <a:rPr lang="en-US" sz="1900" dirty="0">
                <a:solidFill>
                  <a:srgbClr val="002060"/>
                </a:solidFill>
                <a:latin typeface="Arial" panose="020B0604020202020204" pitchFamily="34" charset="0"/>
                <a:cs typeface="Arial" panose="020B0604020202020204" pitchFamily="34" charset="0"/>
              </a:rPr>
              <a:t>̶  Hai </a:t>
            </a:r>
            <a:r>
              <a:rPr lang="en-US" sz="1900" dirty="0" err="1">
                <a:solidFill>
                  <a:srgbClr val="002060"/>
                </a:solidFill>
                <a:latin typeface="Arial" panose="020B0604020202020204" pitchFamily="34" charset="0"/>
                <a:cs typeface="Arial" panose="020B0604020202020204" pitchFamily="34" charset="0"/>
              </a:rPr>
              <a:t>thành</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phần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chính</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của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câu</a:t>
            </a:r>
            <a:endParaRPr lang="en-US" sz="1900" dirty="0">
              <a:solidFill>
                <a:srgbClr val="002060"/>
              </a:solidFill>
              <a:latin typeface="Arial" panose="020B0604020202020204" pitchFamily="34" charset="0"/>
              <a:cs typeface="Arial" panose="020B0604020202020204" pitchFamily="34" charset="0"/>
            </a:endParaRPr>
          </a:p>
          <a:p>
            <a:pPr algn="just">
              <a:lnSpc>
                <a:spcPct val="125000"/>
              </a:lnSpc>
            </a:pP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Trạng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ngữ</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các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loại</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trạng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ngữ</a:t>
            </a:r>
            <a:r>
              <a:rPr lang="en-US" sz="1900" dirty="0">
                <a:solidFill>
                  <a:srgbClr val="002060"/>
                </a:solidFill>
                <a:latin typeface="Arial" panose="020B0604020202020204" pitchFamily="34" charset="0"/>
                <a:cs typeface="Arial" panose="020B0604020202020204" pitchFamily="34" charset="0"/>
              </a:rPr>
              <a:t>)</a:t>
            </a:r>
          </a:p>
          <a:p>
            <a:pPr algn="just">
              <a:lnSpc>
                <a:spcPct val="125000"/>
              </a:lnSpc>
            </a:pP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Dấu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câu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dấu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ngoặc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kép</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dấu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ngoặc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đơn</a:t>
            </a:r>
            <a:r>
              <a:rPr lang="en-US" sz="1900" dirty="0">
                <a:solidFill>
                  <a:srgbClr val="002060"/>
                </a:solidFill>
                <a:latin typeface="Arial" panose="020B0604020202020204" pitchFamily="34" charset="0"/>
                <a:cs typeface="Arial" panose="020B0604020202020204" pitchFamily="34" charset="0"/>
              </a:rPr>
              <a:t>).</a:t>
            </a:r>
          </a:p>
          <a:p>
            <a:pPr algn="just">
              <a:lnSpc>
                <a:spcPct val="125000"/>
              </a:lnSpc>
            </a:pP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Lựa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chọn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từ</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ngữ</a:t>
            </a:r>
            <a:endParaRPr lang="en-US" sz="1900"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6746123" y="6067758"/>
            <a:ext cx="4864697" cy="421910"/>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spcBef>
                <a:spcPts val="800"/>
              </a:spcBef>
              <a:spcAft>
                <a:spcPts val="800"/>
              </a:spcAft>
            </a:pPr>
            <a:r>
              <a:rPr lang="vi-VN" sz="1900" dirty="0">
                <a:solidFill>
                  <a:srgbClr val="002060"/>
                </a:solidFill>
                <a:latin typeface="Arial" panose="020B0604020202020204" pitchFamily="34" charset="0"/>
                <a:cs typeface="Arial" panose="020B0604020202020204" pitchFamily="34" charset="0"/>
              </a:rPr>
              <a:t>Ôn tâp các kiến thức về từ và câu đã học. </a:t>
            </a:r>
            <a:endParaRPr lang="en-US" sz="1900" dirty="0">
              <a:solidFill>
                <a:srgbClr val="002060"/>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2397760" y="1097099"/>
            <a:ext cx="8534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2885440" y="2580756"/>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2885440" y="1430244"/>
            <a:ext cx="0" cy="3657600"/>
          </a:xfrm>
          <a:prstGeom prst="line">
            <a:avLst/>
          </a:prstGeom>
        </p:spPr>
        <p:style>
          <a:lnRef idx="3">
            <a:schemeClr val="accent1"/>
          </a:lnRef>
          <a:fillRef idx="0">
            <a:schemeClr val="accent1"/>
          </a:fillRef>
          <a:effectRef idx="2">
            <a:schemeClr val="accent1"/>
          </a:effectRef>
          <a:fontRef idx="minor">
            <a:schemeClr val="tx1"/>
          </a:fontRef>
        </p:style>
      </p:cxn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07" y="4691396"/>
            <a:ext cx="2008182" cy="1547749"/>
          </a:xfrm>
          <a:prstGeom prst="rect">
            <a:avLst/>
          </a:prstGeom>
          <a:effectLst>
            <a:outerShdw blurRad="63500" sx="102000" sy="102000" algn="ctr" rotWithShape="0">
              <a:prstClr val="black">
                <a:alpha val="40000"/>
              </a:prstClr>
            </a:outerShdw>
          </a:effectLst>
        </p:spPr>
      </p:pic>
      <p:cxnSp>
        <p:nvCxnSpPr>
          <p:cNvPr id="26" name="Straight Connector 25">
            <a:extLst>
              <a:ext uri="{FF2B5EF4-FFF2-40B4-BE49-F238E27FC236}">
                <a16:creationId xmlns:a16="http://schemas.microsoft.com/office/drawing/2014/main" id="{E798DE6B-8EAB-114E-A606-27D7E6C2C217}"/>
              </a:ext>
            </a:extLst>
          </p:cNvPr>
          <p:cNvCxnSpPr>
            <a:cxnSpLocks/>
          </p:cNvCxnSpPr>
          <p:nvPr/>
        </p:nvCxnSpPr>
        <p:spPr>
          <a:xfrm>
            <a:off x="2885440" y="1097099"/>
            <a:ext cx="0" cy="5181614"/>
          </a:xfrm>
          <a:prstGeom prst="line">
            <a:avLst/>
          </a:prstGeom>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9E254E5-A2B3-2A4E-B4FD-B3FC44BC9E3C}"/>
              </a:ext>
            </a:extLst>
          </p:cNvPr>
          <p:cNvCxnSpPr/>
          <p:nvPr/>
        </p:nvCxnSpPr>
        <p:spPr>
          <a:xfrm>
            <a:off x="2926313" y="4527055"/>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8652A89B-62B8-4C45-8B8D-C7AC4B088481}"/>
              </a:ext>
            </a:extLst>
          </p:cNvPr>
          <p:cNvCxnSpPr/>
          <p:nvPr/>
        </p:nvCxnSpPr>
        <p:spPr>
          <a:xfrm>
            <a:off x="2885440" y="6239145"/>
            <a:ext cx="36576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3939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6" presetClass="entr" presetSubtype="21" fill="hold" nodeType="with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arn(inVertical)">
                                      <p:cBhvr>
                                        <p:cTn id="64" dur="500"/>
                                        <p:tgtEl>
                                          <p:spTgt spid="24"/>
                                        </p:tgtEl>
                                      </p:cBhvr>
                                    </p:animEffect>
                                  </p:childTnLst>
                                </p:cTn>
                              </p:par>
                              <p:par>
                                <p:cTn id="65" presetID="45"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2000"/>
                                        <p:tgtEl>
                                          <p:spTgt spid="29"/>
                                        </p:tgtEl>
                                      </p:cBhvr>
                                    </p:animEffect>
                                    <p:anim calcmode="lin" valueType="num">
                                      <p:cBhvr>
                                        <p:cTn id="68" dur="2000" fill="hold"/>
                                        <p:tgtEl>
                                          <p:spTgt spid="29"/>
                                        </p:tgtEl>
                                        <p:attrNameLst>
                                          <p:attrName>ppt_w</p:attrName>
                                        </p:attrNameLst>
                                      </p:cBhvr>
                                      <p:tavLst>
                                        <p:tav tm="0" fmla="#ppt_w*sin(2.5*pi*$)">
                                          <p:val>
                                            <p:fltVal val="0"/>
                                          </p:val>
                                        </p:tav>
                                        <p:tav tm="100000">
                                          <p:val>
                                            <p:fltVal val="1"/>
                                          </p:val>
                                        </p:tav>
                                      </p:tavLst>
                                    </p:anim>
                                    <p:anim calcmode="lin" valueType="num">
                                      <p:cBhvr>
                                        <p:cTn id="69" dur="2000" fill="hold"/>
                                        <p:tgtEl>
                                          <p:spTgt spid="29"/>
                                        </p:tgtEl>
                                        <p:attrNameLst>
                                          <p:attrName>ppt_h</p:attrName>
                                        </p:attrNameLst>
                                      </p:cBhvr>
                                      <p:tavLst>
                                        <p:tav tm="0">
                                          <p:val>
                                            <p:strVal val="#ppt_h"/>
                                          </p:val>
                                        </p:tav>
                                        <p:tav tm="100000">
                                          <p:val>
                                            <p:strVal val="#ppt_h"/>
                                          </p:val>
                                        </p:tav>
                                      </p:tavLst>
                                    </p:anim>
                                  </p:childTnLst>
                                </p:cTn>
                              </p:par>
                              <p:par>
                                <p:cTn id="70" presetID="16" presetClass="entr" presetSubtype="21"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par>
                                <p:cTn id="73" presetID="16" presetClass="entr" presetSubtype="21"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barn(inVertical)">
                                      <p:cBhvr>
                                        <p:cTn id="7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6" grpId="0" animBg="1"/>
      <p:bldP spid="15" grpId="0" animBg="1"/>
      <p:bldP spid="14" grpId="0" animBg="1"/>
      <p:bldP spid="13" grpId="0" animBg="1"/>
      <p:bldP spid="12" grpId="0" animBg="1"/>
      <p:bldP spid="3" grpId="0" animBg="1"/>
      <p:bldP spid="4" grpId="0"/>
      <p:bldP spid="5" grpId="0"/>
      <p:bldP spid="6" grpId="0"/>
      <p:bldP spid="7" grpId="0"/>
      <p:bldP spid="8" grpId="0" animBg="1"/>
      <p:bldP spid="9"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8284" cy="6857999"/>
          </a:xfrm>
          <a:prstGeom prst="rect">
            <a:avLst/>
          </a:prstGeom>
        </p:spPr>
      </p:pic>
      <p:sp>
        <p:nvSpPr>
          <p:cNvPr id="2" name="Rectangle 1">
            <a:extLst>
              <a:ext uri="{FF2B5EF4-FFF2-40B4-BE49-F238E27FC236}">
                <a16:creationId xmlns:a16="http://schemas.microsoft.com/office/drawing/2014/main" id="{A753F3CA-4506-834F-9150-E030DA605AD4}"/>
              </a:ext>
            </a:extLst>
          </p:cNvPr>
          <p:cNvSpPr/>
          <p:nvPr/>
        </p:nvSpPr>
        <p:spPr>
          <a:xfrm>
            <a:off x="914399" y="1009404"/>
            <a:ext cx="10485121" cy="4901342"/>
          </a:xfrm>
          <a:prstGeom prst="rect">
            <a:avLst/>
          </a:prstGeom>
        </p:spPr>
        <p:txBody>
          <a:bodyPr wrap="square">
            <a:spAutoFit/>
          </a:bodyPr>
          <a:lstStyle/>
          <a:p>
            <a:r>
              <a:rPr lang="vi-VN" sz="2400" b="1" dirty="0">
                <a:solidFill>
                  <a:srgbClr val="C0000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ĐỊNH HƯỚNG VỀ PHƯƠNG PHÁP DẠY HỌC</a:t>
            </a:r>
          </a:p>
          <a:p>
            <a:pPr>
              <a:lnSpc>
                <a:spcPct val="150000"/>
              </a:lnSpc>
            </a:pPr>
            <a:r>
              <a:rPr lang="vi-VN" sz="2800" b="1" dirty="0">
                <a:solidFill>
                  <a:srgbClr val="C00000"/>
                </a:solidFill>
                <a:cs typeface="Arial" panose="020B0604020202020204" pitchFamily="34" charset="0"/>
              </a:rPr>
              <a:t>                                   LUYỆN TỪ VÀ CÂU</a:t>
            </a:r>
          </a:p>
          <a:p>
            <a:pPr algn="just">
              <a:lnSpc>
                <a:spcPct val="125000"/>
              </a:lnSpc>
            </a:pPr>
            <a:r>
              <a:rPr lang="en-US" sz="2600" dirty="0">
                <a:latin typeface="Arial" panose="020B0604020202020204" pitchFamily="34" charset="0"/>
                <a:cs typeface="Arial" panose="020B0604020202020204" pitchFamily="34" charset="0"/>
              </a:rPr>
              <a:t>   </a:t>
            </a:r>
            <a:r>
              <a:rPr lang="vi-VN" sz="2600" dirty="0">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Trong các bài học, nội dung kiến thức được hình thành, phát triển một cách tự nhiên thông qua hoạt động thực hành giao tiếp, giúp HS huy động hiểu biết, trải nghiệm để tiếp nhận kiến thức mới.</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Bài học được thiết kế bắt đầu từ những điều HS quan tâm, những điều các em đã biết, muốn biết để từ đó hướng vào những kiến thức các em cần hiểu biết.</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Với cách thiết kế bài học và tổ chức hoạt động dạy học như vậy, việc học tập môn Tiếng Việt trở nên nhẹ nhàng và thú vị hơn đối với HS.  </a:t>
            </a:r>
          </a:p>
        </p:txBody>
      </p:sp>
    </p:spTree>
    <p:extLst>
      <p:ext uri="{BB962C8B-B14F-4D97-AF65-F5344CB8AC3E}">
        <p14:creationId xmlns:p14="http://schemas.microsoft.com/office/powerpoint/2010/main" val="2479440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2" name="Rounded Rectangular Callout 1"/>
          <p:cNvSpPr/>
          <p:nvPr/>
        </p:nvSpPr>
        <p:spPr>
          <a:xfrm>
            <a:off x="9829366" y="1552592"/>
            <a:ext cx="2249665" cy="3319445"/>
          </a:xfrm>
          <a:prstGeom prst="wedgeRoundRectCallout">
            <a:avLst>
              <a:gd name="adj1" fmla="val -71062"/>
              <a:gd name="adj2" fmla="val -41286"/>
              <a:gd name="adj3" fmla="val 16667"/>
            </a:avLst>
          </a:prstGeom>
          <a:solidFill>
            <a:schemeClr val="accent1">
              <a:lumMod val="20000"/>
              <a:lumOff val="80000"/>
            </a:schemeClr>
          </a:solidFill>
          <a:effectLst>
            <a:glow rad="1397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extBox 4"/>
          <p:cNvSpPr txBox="1"/>
          <p:nvPr/>
        </p:nvSpPr>
        <p:spPr>
          <a:xfrm>
            <a:off x="9934382" y="1904263"/>
            <a:ext cx="2039632" cy="2616101"/>
          </a:xfrm>
          <a:prstGeom prst="rect">
            <a:avLst/>
          </a:prstGeom>
          <a:noFill/>
        </p:spPr>
        <p:txBody>
          <a:bodyPr wrap="square" rtlCol="0">
            <a:spAutoFit/>
          </a:bodyPr>
          <a:lstStyle/>
          <a:p>
            <a:r>
              <a:rPr lang="vi-VN" sz="2400" b="1" dirty="0">
                <a:solidFill>
                  <a:srgbClr val="FF0000"/>
                </a:solidFill>
                <a:latin typeface="Arial" panose="020B0604020202020204" pitchFamily="34" charset="0"/>
                <a:cs typeface="Arial" panose="020B0604020202020204" pitchFamily="34" charset="0"/>
              </a:rPr>
              <a:t>Dạy học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về</a:t>
            </a:r>
            <a:r>
              <a:rPr lang="vi-VN" sz="2400" b="1" dirty="0">
                <a:solidFill>
                  <a:srgbClr val="FF0000"/>
                </a:solidFill>
                <a:latin typeface="Arial" panose="020B0604020202020204" pitchFamily="34" charset="0"/>
                <a:cs typeface="Arial" panose="020B0604020202020204" pitchFamily="34" charset="0"/>
              </a:rPr>
              <a:t> từ loại</a:t>
            </a: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C</a:t>
            </a:r>
            <a:r>
              <a:rPr lang="vi-VN" sz="2400" dirty="0">
                <a:solidFill>
                  <a:srgbClr val="002060"/>
                </a:solidFill>
                <a:latin typeface="Arial" panose="020B0604020202020204" pitchFamily="34" charset="0"/>
                <a:cs typeface="Arial" panose="020B0604020202020204" pitchFamily="34" charset="0"/>
              </a:rPr>
              <a:t>hú trọng vào nghĩa và</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mục đích sử 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a:t>
            </a:r>
            <a:r>
              <a:rPr lang="vi-VN"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p:txBody>
      </p:sp>
      <p:sp>
        <p:nvSpPr>
          <p:cNvPr id="8" name="Rectangle 7"/>
          <p:cNvSpPr/>
          <p:nvPr/>
        </p:nvSpPr>
        <p:spPr>
          <a:xfrm>
            <a:off x="142240" y="275076"/>
            <a:ext cx="10759440"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en-US" sz="2800" b="1" i="1" dirty="0">
                <a:solidFill>
                  <a:srgbClr val="FF000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Dạy</a:t>
            </a:r>
            <a:r>
              <a:rPr lang="en-US" sz="2400" b="1" i="1" dirty="0">
                <a:solidFill>
                  <a:srgbClr val="002060"/>
                </a:solidFill>
                <a:latin typeface="Arial" panose="020B0604020202020204" pitchFamily="34" charset="0"/>
                <a:cs typeface="Arial" panose="020B0604020202020204" pitchFamily="34" charset="0"/>
              </a:rPr>
              <a:t> </a:t>
            </a:r>
            <a:r>
              <a:rPr lang="vi-VN" sz="2400" b="1" i="1" dirty="0">
                <a:solidFill>
                  <a:srgbClr val="002060"/>
                </a:solidFill>
                <a:latin typeface="Arial" panose="020B0604020202020204" pitchFamily="34" charset="0"/>
                <a:cs typeface="Arial" panose="020B0604020202020204" pitchFamily="34" charset="0"/>
              </a:rPr>
              <a:t>học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kiến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thức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tiếng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Việt</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gắn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với</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nghĩa</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và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cách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dùng</a:t>
            </a:r>
            <a:endParaRPr lang="vi-VN" sz="24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F319E97-F60C-0CAD-D10F-84EBE45080D9}"/>
              </a:ext>
            </a:extLst>
          </p:cNvPr>
          <p:cNvPicPr>
            <a:picLocks noChangeAspect="1"/>
          </p:cNvPicPr>
          <p:nvPr/>
        </p:nvPicPr>
        <p:blipFill>
          <a:blip r:embed="rId4"/>
          <a:stretch>
            <a:fillRect/>
          </a:stretch>
        </p:blipFill>
        <p:spPr>
          <a:xfrm>
            <a:off x="580985" y="1002380"/>
            <a:ext cx="4076740" cy="5524554"/>
          </a:xfrm>
          <a:prstGeom prst="rect">
            <a:avLst/>
          </a:prstGeom>
          <a:ln>
            <a:solidFill>
              <a:schemeClr val="accent2"/>
            </a:solidFill>
          </a:ln>
        </p:spPr>
      </p:pic>
      <p:pic>
        <p:nvPicPr>
          <p:cNvPr id="7" name="Picture 6">
            <a:extLst>
              <a:ext uri="{FF2B5EF4-FFF2-40B4-BE49-F238E27FC236}">
                <a16:creationId xmlns:a16="http://schemas.microsoft.com/office/drawing/2014/main" id="{3F40CFA4-AC51-9AB9-2E00-62B9BCA9C4FA}"/>
              </a:ext>
            </a:extLst>
          </p:cNvPr>
          <p:cNvPicPr>
            <a:picLocks noChangeAspect="1"/>
          </p:cNvPicPr>
          <p:nvPr/>
        </p:nvPicPr>
        <p:blipFill>
          <a:blip r:embed="rId5"/>
          <a:stretch>
            <a:fillRect/>
          </a:stretch>
        </p:blipFill>
        <p:spPr>
          <a:xfrm>
            <a:off x="4742642" y="1105237"/>
            <a:ext cx="4653533" cy="4647525"/>
          </a:xfrm>
          <a:prstGeom prst="rect">
            <a:avLst/>
          </a:prstGeom>
          <a:ln>
            <a:solidFill>
              <a:schemeClr val="accent2"/>
            </a:solidFill>
          </a:ln>
        </p:spPr>
      </p:pic>
    </p:spTree>
    <p:extLst>
      <p:ext uri="{BB962C8B-B14F-4D97-AF65-F5344CB8AC3E}">
        <p14:creationId xmlns:p14="http://schemas.microsoft.com/office/powerpoint/2010/main" val="539306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3646"/>
            <a:ext cx="12198284" cy="6858000"/>
          </a:xfrm>
          <a:prstGeom prst="rect">
            <a:avLst/>
          </a:prstGeom>
        </p:spPr>
      </p:pic>
      <p:sp>
        <p:nvSpPr>
          <p:cNvPr id="9" name="Rectangle 8"/>
          <p:cNvSpPr/>
          <p:nvPr/>
        </p:nvSpPr>
        <p:spPr>
          <a:xfrm>
            <a:off x="2032000" y="826446"/>
            <a:ext cx="8036560" cy="1015663"/>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25000"/>
              </a:lnSpc>
            </a:pPr>
            <a:r>
              <a:rPr lang="vi-VN" sz="2400" b="1" dirty="0">
                <a:solidFill>
                  <a:srgbClr val="002060"/>
                </a:solidFill>
                <a:cs typeface="Arial" panose="020B0604020202020204" pitchFamily="34" charset="0"/>
              </a:rPr>
              <a:t>          Hình thành kiến thức tiếng Việt và phát triển </a:t>
            </a:r>
          </a:p>
          <a:p>
            <a:pPr algn="just">
              <a:lnSpc>
                <a:spcPct val="125000"/>
              </a:lnSpc>
            </a:pPr>
            <a:r>
              <a:rPr lang="vi-VN"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năng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lực</a:t>
            </a:r>
            <a:r>
              <a:rPr lang="vi-VN"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cs typeface="Arial" panose="020B0604020202020204" pitchFamily="34" charset="0"/>
              </a:rPr>
              <a:t>ngôn ngữ của HS thông qua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hành</a:t>
            </a:r>
            <a:r>
              <a:rPr lang="vi-VN" sz="2400" b="1" dirty="0">
                <a:solidFill>
                  <a:srgbClr val="002060"/>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DAC9E406-BD0A-6D57-BA52-630C1DD25285}"/>
              </a:ext>
            </a:extLst>
          </p:cNvPr>
          <p:cNvPicPr>
            <a:picLocks noChangeAspect="1"/>
          </p:cNvPicPr>
          <p:nvPr/>
        </p:nvPicPr>
        <p:blipFill>
          <a:blip r:embed="rId3"/>
          <a:stretch>
            <a:fillRect/>
          </a:stretch>
        </p:blipFill>
        <p:spPr>
          <a:xfrm>
            <a:off x="1717040" y="2244194"/>
            <a:ext cx="8575040" cy="4600160"/>
          </a:xfrm>
          <a:prstGeom prst="rect">
            <a:avLst/>
          </a:prstGeom>
          <a:ln>
            <a:solidFill>
              <a:schemeClr val="accent2"/>
            </a:solidFill>
          </a:ln>
        </p:spPr>
      </p:pic>
    </p:spTree>
    <p:extLst>
      <p:ext uri="{BB962C8B-B14F-4D97-AF65-F5344CB8AC3E}">
        <p14:creationId xmlns:p14="http://schemas.microsoft.com/office/powerpoint/2010/main" val="1156251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844"/>
            <a:ext cx="12198284" cy="6858000"/>
          </a:xfrm>
          <a:prstGeom prst="rect">
            <a:avLst/>
          </a:prstGeom>
        </p:spPr>
      </p:pic>
      <p:grpSp>
        <p:nvGrpSpPr>
          <p:cNvPr id="3" name="Group 3"/>
          <p:cNvGrpSpPr>
            <a:grpSpLocks/>
          </p:cNvGrpSpPr>
          <p:nvPr/>
        </p:nvGrpSpPr>
        <p:grpSpPr bwMode="auto">
          <a:xfrm>
            <a:off x="1050343" y="2356856"/>
            <a:ext cx="9672656" cy="966965"/>
            <a:chOff x="939" y="1533"/>
            <a:chExt cx="5039" cy="624"/>
          </a:xfrm>
        </p:grpSpPr>
        <p:sp>
          <p:nvSpPr>
            <p:cNvPr id="4" name="AutoShape 5"/>
            <p:cNvSpPr>
              <a:spLocks noChangeArrowheads="1"/>
            </p:cNvSpPr>
            <p:nvPr/>
          </p:nvSpPr>
          <p:spPr bwMode="gray">
            <a:xfrm>
              <a:off x="939" y="1533"/>
              <a:ext cx="5039" cy="6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sp>
          <p:nvSpPr>
            <p:cNvPr id="11" name="Oval 15"/>
            <p:cNvSpPr>
              <a:spLocks noChangeArrowheads="1"/>
            </p:cNvSpPr>
            <p:nvPr/>
          </p:nvSpPr>
          <p:spPr bwMode="gray">
            <a:xfrm>
              <a:off x="1156" y="1605"/>
              <a:ext cx="328" cy="291"/>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6" name="Text Box 16"/>
            <p:cNvSpPr txBox="1">
              <a:spLocks noChangeArrowheads="1"/>
            </p:cNvSpPr>
            <p:nvPr/>
          </p:nvSpPr>
          <p:spPr bwMode="gray">
            <a:xfrm>
              <a:off x="1213" y="1616"/>
              <a:ext cx="216"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2060"/>
                  </a:solidFill>
                </a:rPr>
                <a:t>II</a:t>
              </a:r>
            </a:p>
          </p:txBody>
        </p:sp>
      </p:grpSp>
      <p:grpSp>
        <p:nvGrpSpPr>
          <p:cNvPr id="12" name="Group 3"/>
          <p:cNvGrpSpPr>
            <a:grpSpLocks/>
          </p:cNvGrpSpPr>
          <p:nvPr/>
        </p:nvGrpSpPr>
        <p:grpSpPr bwMode="auto">
          <a:xfrm>
            <a:off x="1045703" y="3495111"/>
            <a:ext cx="9629631" cy="851143"/>
            <a:chOff x="989" y="1495"/>
            <a:chExt cx="5039" cy="574"/>
          </a:xfrm>
        </p:grpSpPr>
        <p:sp>
          <p:nvSpPr>
            <p:cNvPr id="13"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dirty="0"/>
            </a:p>
          </p:txBody>
        </p:sp>
        <p:grpSp>
          <p:nvGrpSpPr>
            <p:cNvPr id="14" name="Group 10"/>
            <p:cNvGrpSpPr>
              <a:grpSpLocks/>
            </p:cNvGrpSpPr>
            <p:nvPr/>
          </p:nvGrpSpPr>
          <p:grpSpPr bwMode="auto">
            <a:xfrm>
              <a:off x="1210" y="1539"/>
              <a:ext cx="364" cy="357"/>
              <a:chOff x="1318" y="981"/>
              <a:chExt cx="599" cy="588"/>
            </a:xfrm>
          </p:grpSpPr>
          <p:sp>
            <p:nvSpPr>
              <p:cNvPr id="19" name="Oval 14"/>
              <p:cNvSpPr>
                <a:spLocks noChangeArrowheads="1"/>
              </p:cNvSpPr>
              <p:nvPr/>
            </p:nvSpPr>
            <p:spPr bwMode="gray">
              <a:xfrm>
                <a:off x="1318" y="981"/>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0" name="Oval 15"/>
              <p:cNvSpPr>
                <a:spLocks noChangeArrowheads="1"/>
              </p:cNvSpPr>
              <p:nvPr/>
            </p:nvSpPr>
            <p:spPr bwMode="gray">
              <a:xfrm>
                <a:off x="1336" y="1040"/>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15" name="Text Box 16"/>
            <p:cNvSpPr txBox="1">
              <a:spLocks noChangeArrowheads="1"/>
            </p:cNvSpPr>
            <p:nvPr/>
          </p:nvSpPr>
          <p:spPr bwMode="gray">
            <a:xfrm>
              <a:off x="1212" y="1560"/>
              <a:ext cx="361"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2060"/>
                  </a:solidFill>
                </a:rPr>
                <a:t>III</a:t>
              </a:r>
            </a:p>
          </p:txBody>
        </p:sp>
      </p:grpSp>
      <p:sp>
        <p:nvSpPr>
          <p:cNvPr id="21" name="Rectangle 20"/>
          <p:cNvSpPr/>
          <p:nvPr/>
        </p:nvSpPr>
        <p:spPr>
          <a:xfrm>
            <a:off x="2262431" y="2476814"/>
            <a:ext cx="8150818" cy="461665"/>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GIỚI THIỆU VỀ SÁCH GIÁO KHOA </a:t>
            </a:r>
            <a:r>
              <a:rPr lang="en-US" sz="2400" b="1" i="1" dirty="0">
                <a:solidFill>
                  <a:srgbClr val="002060"/>
                </a:solidFill>
                <a:latin typeface="Arial" panose="020B0604020202020204" pitchFamily="34" charset="0"/>
                <a:cs typeface="Arial" panose="020B0604020202020204" pitchFamily="34" charset="0"/>
              </a:rPr>
              <a:t>TIẾNG VIỆT 4</a:t>
            </a:r>
          </a:p>
        </p:txBody>
      </p:sp>
      <p:sp>
        <p:nvSpPr>
          <p:cNvPr id="22" name="Rectangle 21"/>
          <p:cNvSpPr/>
          <p:nvPr/>
        </p:nvSpPr>
        <p:spPr>
          <a:xfrm>
            <a:off x="2315746" y="3593454"/>
            <a:ext cx="8174657" cy="461665"/>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PHƯƠNG PHÁP DẠY HỌC </a:t>
            </a:r>
          </a:p>
        </p:txBody>
      </p:sp>
      <p:grpSp>
        <p:nvGrpSpPr>
          <p:cNvPr id="23" name="Group 3"/>
          <p:cNvGrpSpPr>
            <a:grpSpLocks/>
          </p:cNvGrpSpPr>
          <p:nvPr/>
        </p:nvGrpSpPr>
        <p:grpSpPr bwMode="auto">
          <a:xfrm>
            <a:off x="971181" y="5525758"/>
            <a:ext cx="9726999" cy="860351"/>
            <a:chOff x="961" y="1488"/>
            <a:chExt cx="5039" cy="706"/>
          </a:xfrm>
        </p:grpSpPr>
        <p:sp>
          <p:nvSpPr>
            <p:cNvPr id="24" name="AutoShape 5"/>
            <p:cNvSpPr>
              <a:spLocks noChangeArrowheads="1"/>
            </p:cNvSpPr>
            <p:nvPr/>
          </p:nvSpPr>
          <p:spPr bwMode="gray">
            <a:xfrm>
              <a:off x="961" y="1488"/>
              <a:ext cx="5039" cy="706"/>
            </a:xfrm>
            <a:prstGeom prst="roundRect">
              <a:avLst>
                <a:gd name="adj" fmla="val 16667"/>
              </a:avLst>
            </a:prstGeom>
            <a:solidFill>
              <a:srgbClr val="FFEFBD"/>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endParaRPr lang="vi-VN" sz="2667" dirty="0"/>
            </a:p>
          </p:txBody>
        </p:sp>
        <p:grpSp>
          <p:nvGrpSpPr>
            <p:cNvPr id="25" name="Group 10"/>
            <p:cNvGrpSpPr>
              <a:grpSpLocks/>
            </p:cNvGrpSpPr>
            <p:nvPr/>
          </p:nvGrpSpPr>
          <p:grpSpPr bwMode="auto">
            <a:xfrm>
              <a:off x="1162" y="1507"/>
              <a:ext cx="421" cy="474"/>
              <a:chOff x="1240" y="926"/>
              <a:chExt cx="694" cy="778"/>
            </a:xfrm>
          </p:grpSpPr>
          <p:sp>
            <p:nvSpPr>
              <p:cNvPr id="27" name="Oval 11"/>
              <p:cNvSpPr>
                <a:spLocks noChangeArrowheads="1"/>
              </p:cNvSpPr>
              <p:nvPr/>
            </p:nvSpPr>
            <p:spPr bwMode="gray">
              <a:xfrm>
                <a:off x="1265" y="1007"/>
                <a:ext cx="667" cy="549"/>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endParaRPr lang="vi-VN" sz="2667"/>
              </a:p>
            </p:txBody>
          </p:sp>
          <p:sp>
            <p:nvSpPr>
              <p:cNvPr id="28" name="Oval 12"/>
              <p:cNvSpPr>
                <a:spLocks noChangeArrowheads="1"/>
              </p:cNvSpPr>
              <p:nvPr/>
            </p:nvSpPr>
            <p:spPr bwMode="gray">
              <a:xfrm>
                <a:off x="1240" y="928"/>
                <a:ext cx="646" cy="776"/>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29" name="Oval 13"/>
              <p:cNvSpPr>
                <a:spLocks noChangeArrowheads="1"/>
              </p:cNvSpPr>
              <p:nvPr/>
            </p:nvSpPr>
            <p:spPr bwMode="gray">
              <a:xfrm>
                <a:off x="1303" y="947"/>
                <a:ext cx="631" cy="630"/>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30" name="Oval 14"/>
              <p:cNvSpPr>
                <a:spLocks noChangeArrowheads="1"/>
              </p:cNvSpPr>
              <p:nvPr/>
            </p:nvSpPr>
            <p:spPr bwMode="gray">
              <a:xfrm>
                <a:off x="1309" y="1023"/>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31" name="Oval 15"/>
              <p:cNvSpPr>
                <a:spLocks noChangeArrowheads="1"/>
              </p:cNvSpPr>
              <p:nvPr/>
            </p:nvSpPr>
            <p:spPr bwMode="gray">
              <a:xfrm>
                <a:off x="1291" y="926"/>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26" name="Text Box 16"/>
            <p:cNvSpPr txBox="1">
              <a:spLocks noChangeArrowheads="1"/>
            </p:cNvSpPr>
            <p:nvPr/>
          </p:nvSpPr>
          <p:spPr bwMode="gray">
            <a:xfrm>
              <a:off x="1269" y="1537"/>
              <a:ext cx="214" cy="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2060"/>
                  </a:solidFill>
                </a:rPr>
                <a:t>V</a:t>
              </a:r>
            </a:p>
          </p:txBody>
        </p:sp>
      </p:grpSp>
      <p:sp>
        <p:nvSpPr>
          <p:cNvPr id="32" name="Rectangle 31"/>
          <p:cNvSpPr/>
          <p:nvPr/>
        </p:nvSpPr>
        <p:spPr>
          <a:xfrm>
            <a:off x="2470002" y="5255971"/>
            <a:ext cx="6866245" cy="872098"/>
          </a:xfrm>
          <a:prstGeom prst="rect">
            <a:avLst/>
          </a:prstGeom>
        </p:spPr>
        <p:txBody>
          <a:bodyPr wrap="square">
            <a:spAutoFit/>
          </a:bodyPr>
          <a:lstStyle/>
          <a:p>
            <a:endParaRPr lang="en-US" sz="2667" b="1" dirty="0">
              <a:solidFill>
                <a:srgbClr val="002060"/>
              </a:solidFill>
            </a:endParaRPr>
          </a:p>
          <a:p>
            <a:r>
              <a:rPr lang="en-US" sz="2400" b="1" dirty="0">
                <a:solidFill>
                  <a:srgbClr val="002060"/>
                </a:solidFill>
                <a:latin typeface="Arial" panose="020B0604020202020204" pitchFamily="34" charset="0"/>
                <a:cs typeface="Arial" panose="020B0604020202020204" pitchFamily="34" charset="0"/>
              </a:rPr>
              <a:t>SÁCH GIÁO VIÊN VÀ TÀI LIỆU BỔ TRỢ</a:t>
            </a:r>
          </a:p>
        </p:txBody>
      </p:sp>
      <p:grpSp>
        <p:nvGrpSpPr>
          <p:cNvPr id="43" name="Group 3">
            <a:extLst>
              <a:ext uri="{FF2B5EF4-FFF2-40B4-BE49-F238E27FC236}">
                <a16:creationId xmlns:a16="http://schemas.microsoft.com/office/drawing/2014/main" id="{77B60957-AE50-084A-8AE0-D963EDE98447}"/>
              </a:ext>
            </a:extLst>
          </p:cNvPr>
          <p:cNvGrpSpPr>
            <a:grpSpLocks/>
          </p:cNvGrpSpPr>
          <p:nvPr/>
        </p:nvGrpSpPr>
        <p:grpSpPr bwMode="auto">
          <a:xfrm>
            <a:off x="1045703" y="4489176"/>
            <a:ext cx="9678314" cy="892272"/>
            <a:chOff x="923" y="1803"/>
            <a:chExt cx="5039" cy="624"/>
          </a:xfrm>
          <a:effectLst>
            <a:outerShdw blurRad="50800" dist="50800" dir="5400000" algn="ctr" rotWithShape="0">
              <a:schemeClr val="accent6">
                <a:lumMod val="20000"/>
                <a:lumOff val="80000"/>
              </a:schemeClr>
            </a:outerShdw>
          </a:effectLst>
        </p:grpSpPr>
        <p:sp>
          <p:nvSpPr>
            <p:cNvPr id="44" name="AutoShape 5">
              <a:extLst>
                <a:ext uri="{FF2B5EF4-FFF2-40B4-BE49-F238E27FC236}">
                  <a16:creationId xmlns:a16="http://schemas.microsoft.com/office/drawing/2014/main" id="{6960231A-0801-F947-85C9-42222B00E474}"/>
                </a:ext>
              </a:extLst>
            </p:cNvPr>
            <p:cNvSpPr>
              <a:spLocks noChangeArrowheads="1"/>
            </p:cNvSpPr>
            <p:nvPr/>
          </p:nvSpPr>
          <p:spPr bwMode="gray">
            <a:xfrm>
              <a:off x="923" y="1803"/>
              <a:ext cx="5039" cy="624"/>
            </a:xfrm>
            <a:prstGeom prst="roundRect">
              <a:avLst>
                <a:gd name="adj" fmla="val 16667"/>
              </a:avLst>
            </a:prstGeom>
            <a:solidFill>
              <a:schemeClr val="accent6">
                <a:lumMod val="20000"/>
                <a:lumOff val="80000"/>
              </a:schemeClr>
            </a:solidFill>
            <a:ln w="9525">
              <a:solidFill>
                <a:schemeClr val="accent6">
                  <a:lumMod val="20000"/>
                  <a:lumOff val="80000"/>
                </a:schemeClr>
              </a:solidFill>
              <a:round/>
              <a:headEnd/>
              <a:tailEnd/>
            </a:ln>
            <a:effectLst/>
            <a:scene3d>
              <a:camera prst="orthographicFront">
                <a:rot lat="0" lon="0" rev="0"/>
              </a:camera>
              <a:lightRig rig="contrasting" dir="t">
                <a:rot lat="0" lon="0" rev="7800000"/>
              </a:lightRig>
            </a:scene3d>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r>
                <a:rPr lang="vi-VN" sz="2667" dirty="0"/>
                <a:t>             </a:t>
              </a:r>
              <a:r>
                <a:rPr lang="vi-VN" sz="2667" b="1" dirty="0">
                  <a:solidFill>
                    <a:srgbClr val="002060"/>
                  </a:solidFill>
                </a:rPr>
                <a:t> </a:t>
              </a:r>
              <a:r>
                <a:rPr lang="vi-VN" sz="2400" b="1" dirty="0">
                  <a:solidFill>
                    <a:srgbClr val="002060"/>
                  </a:solidFill>
                </a:rPr>
                <a:t>PHƯƠNG PHÁP ĐÁNH GIÁ</a:t>
              </a:r>
            </a:p>
          </p:txBody>
        </p:sp>
        <p:sp>
          <p:nvSpPr>
            <p:cNvPr id="50" name="Oval 14">
              <a:extLst>
                <a:ext uri="{FF2B5EF4-FFF2-40B4-BE49-F238E27FC236}">
                  <a16:creationId xmlns:a16="http://schemas.microsoft.com/office/drawing/2014/main" id="{9CC5C900-72FF-E948-9590-CFAB6F0FB3C3}"/>
                </a:ext>
              </a:extLst>
            </p:cNvPr>
            <p:cNvSpPr>
              <a:spLocks noChangeArrowheads="1"/>
            </p:cNvSpPr>
            <p:nvPr/>
          </p:nvSpPr>
          <p:spPr bwMode="gray">
            <a:xfrm>
              <a:off x="1135" y="1883"/>
              <a:ext cx="364" cy="35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46" name="Text Box 16">
              <a:extLst>
                <a:ext uri="{FF2B5EF4-FFF2-40B4-BE49-F238E27FC236}">
                  <a16:creationId xmlns:a16="http://schemas.microsoft.com/office/drawing/2014/main" id="{D3E0F2A2-DBFD-7244-A57E-500387BEC4E6}"/>
                </a:ext>
              </a:extLst>
            </p:cNvPr>
            <p:cNvSpPr txBox="1">
              <a:spLocks noChangeArrowheads="1"/>
            </p:cNvSpPr>
            <p:nvPr/>
          </p:nvSpPr>
          <p:spPr bwMode="gray">
            <a:xfrm>
              <a:off x="1191" y="1925"/>
              <a:ext cx="264" cy="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2060"/>
                  </a:solidFill>
                </a:rPr>
                <a:t>IV</a:t>
              </a:r>
            </a:p>
          </p:txBody>
        </p:sp>
      </p:grpSp>
      <p:grpSp>
        <p:nvGrpSpPr>
          <p:cNvPr id="54" name="Group 3"/>
          <p:cNvGrpSpPr>
            <a:grpSpLocks/>
          </p:cNvGrpSpPr>
          <p:nvPr/>
        </p:nvGrpSpPr>
        <p:grpSpPr bwMode="auto">
          <a:xfrm>
            <a:off x="1058509" y="1281674"/>
            <a:ext cx="9717192" cy="851143"/>
            <a:chOff x="989" y="1495"/>
            <a:chExt cx="5039" cy="574"/>
          </a:xfrm>
        </p:grpSpPr>
        <p:sp>
          <p:nvSpPr>
            <p:cNvPr id="55" name="AutoShape 5"/>
            <p:cNvSpPr>
              <a:spLocks noChangeArrowheads="1"/>
            </p:cNvSpPr>
            <p:nvPr/>
          </p:nvSpPr>
          <p:spPr bwMode="gray">
            <a:xfrm>
              <a:off x="989" y="1495"/>
              <a:ext cx="5039" cy="574"/>
            </a:xfrm>
            <a:prstGeom prst="roundRect">
              <a:avLst>
                <a:gd name="adj" fmla="val 16667"/>
              </a:avLst>
            </a:prstGeom>
            <a:solidFill>
              <a:srgbClr val="F9CFD9"/>
            </a:solidFill>
            <a:ln>
              <a:noFill/>
            </a:ln>
            <a:effectLst/>
            <a:scene3d>
              <a:camera prst="orthographicFront">
                <a:rot lat="0" lon="0" rev="0"/>
              </a:camera>
              <a:lightRig rig="contrasting" dir="tr">
                <a:rot lat="0" lon="0" rev="7800000"/>
              </a:lightRig>
            </a:scene3d>
            <a:sp3d>
              <a:bevelT w="139700" h="139700"/>
            </a:sp3d>
          </p:spPr>
          <p:style>
            <a:lnRef idx="1">
              <a:schemeClr val="accent3"/>
            </a:lnRef>
            <a:fillRef idx="3">
              <a:schemeClr val="accent3"/>
            </a:fillRef>
            <a:effectRef idx="2">
              <a:schemeClr val="accent3"/>
            </a:effectRef>
            <a:fontRef idx="minor">
              <a:schemeClr val="lt1"/>
            </a:fontRef>
          </p:style>
          <p:txBody>
            <a:bodyPr wrap="none" anchor="ctr"/>
            <a:lstStyle/>
            <a:p>
              <a:pPr eaLnBrk="1" hangingPunct="1"/>
              <a:r>
                <a:rPr lang="en-US" sz="2667" dirty="0"/>
                <a:t>              </a:t>
              </a:r>
              <a:r>
                <a:rPr lang="en-US" sz="2400" b="1" dirty="0">
                  <a:solidFill>
                    <a:srgbClr val="002060"/>
                  </a:solidFill>
                  <a:latin typeface="Arial" panose="020B0604020202020204" pitchFamily="34" charset="0"/>
                  <a:cs typeface="Arial" panose="020B0604020202020204" pitchFamily="34" charset="0"/>
                </a:rPr>
                <a:t>NHỮNG LƯU Ý CHUNG VỀ CHƯƠNG TRÌNH TIẾNG VIỆT</a:t>
              </a:r>
              <a:endParaRPr lang="vi-VN" sz="2400" b="1" dirty="0">
                <a:solidFill>
                  <a:srgbClr val="002060"/>
                </a:solidFill>
                <a:latin typeface="Arial" panose="020B0604020202020204" pitchFamily="34" charset="0"/>
                <a:cs typeface="Arial" panose="020B0604020202020204" pitchFamily="34" charset="0"/>
              </a:endParaRPr>
            </a:p>
          </p:txBody>
        </p:sp>
        <p:grpSp>
          <p:nvGrpSpPr>
            <p:cNvPr id="56" name="Group 10"/>
            <p:cNvGrpSpPr>
              <a:grpSpLocks/>
            </p:cNvGrpSpPr>
            <p:nvPr/>
          </p:nvGrpSpPr>
          <p:grpSpPr bwMode="auto">
            <a:xfrm>
              <a:off x="1210" y="1539"/>
              <a:ext cx="364" cy="357"/>
              <a:chOff x="1318" y="981"/>
              <a:chExt cx="599" cy="588"/>
            </a:xfrm>
          </p:grpSpPr>
          <p:sp>
            <p:nvSpPr>
              <p:cNvPr id="58" name="Oval 14"/>
              <p:cNvSpPr>
                <a:spLocks noChangeArrowheads="1"/>
              </p:cNvSpPr>
              <p:nvPr/>
            </p:nvSpPr>
            <p:spPr bwMode="gray">
              <a:xfrm>
                <a:off x="1318" y="981"/>
                <a:ext cx="599" cy="588"/>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sp>
            <p:nvSpPr>
              <p:cNvPr id="59" name="Oval 15"/>
              <p:cNvSpPr>
                <a:spLocks noChangeArrowheads="1"/>
              </p:cNvSpPr>
              <p:nvPr/>
            </p:nvSpPr>
            <p:spPr bwMode="gray">
              <a:xfrm>
                <a:off x="1336" y="1040"/>
                <a:ext cx="532" cy="478"/>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vi-VN" sz="2667"/>
              </a:p>
            </p:txBody>
          </p:sp>
        </p:grpSp>
        <p:sp>
          <p:nvSpPr>
            <p:cNvPr id="57" name="Text Box 16"/>
            <p:cNvSpPr txBox="1">
              <a:spLocks noChangeArrowheads="1"/>
            </p:cNvSpPr>
            <p:nvPr/>
          </p:nvSpPr>
          <p:spPr bwMode="gray">
            <a:xfrm>
              <a:off x="1292" y="1560"/>
              <a:ext cx="193" cy="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1" hangingPunct="1"/>
              <a:r>
                <a:rPr lang="en-US" sz="2667" dirty="0">
                  <a:solidFill>
                    <a:srgbClr val="002060"/>
                  </a:solidFill>
                </a:rPr>
                <a:t>I</a:t>
              </a:r>
            </a:p>
          </p:txBody>
        </p:sp>
      </p:grpSp>
    </p:spTree>
    <p:extLst>
      <p:ext uri="{BB962C8B-B14F-4D97-AF65-F5344CB8AC3E}">
        <p14:creationId xmlns:p14="http://schemas.microsoft.com/office/powerpoint/2010/main" val="31793327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54"/>
                                        </p:tgtEl>
                                      </p:cBhvr>
                                    </p:animEffect>
                                    <p:set>
                                      <p:cBhvr>
                                        <p:cTn id="21" dur="1" fill="hold">
                                          <p:stCondLst>
                                            <p:cond delay="499"/>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43562"/>
            <a:ext cx="12198284" cy="6858000"/>
          </a:xfrm>
          <a:prstGeom prst="rect">
            <a:avLst/>
          </a:prstGeom>
        </p:spPr>
      </p:pic>
      <p:sp>
        <p:nvSpPr>
          <p:cNvPr id="2" name="Rounded Rectangular Callout 1"/>
          <p:cNvSpPr/>
          <p:nvPr/>
        </p:nvSpPr>
        <p:spPr>
          <a:xfrm>
            <a:off x="7180232" y="2098690"/>
            <a:ext cx="4090416" cy="2947744"/>
          </a:xfrm>
          <a:prstGeom prst="wedgeRoundRectCallout">
            <a:avLst>
              <a:gd name="adj1" fmla="val -77434"/>
              <a:gd name="adj2" fmla="val -38038"/>
              <a:gd name="adj3" fmla="val 16667"/>
            </a:avLst>
          </a:prstGeom>
          <a:solidFill>
            <a:schemeClr val="accent1">
              <a:lumMod val="20000"/>
              <a:lumOff val="80000"/>
            </a:schemeClr>
          </a:solidFill>
          <a:effectLst>
            <a:glow rad="139700">
              <a:schemeClr val="accent3">
                <a:satMod val="175000"/>
                <a:alpha val="40000"/>
              </a:schemeClr>
            </a:glo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5" name="TextBox 4"/>
          <p:cNvSpPr txBox="1"/>
          <p:nvPr/>
        </p:nvSpPr>
        <p:spPr>
          <a:xfrm>
            <a:off x="7372256" y="1876335"/>
            <a:ext cx="3706367" cy="3170099"/>
          </a:xfrm>
          <a:prstGeom prst="rect">
            <a:avLst/>
          </a:prstGeom>
          <a:noFill/>
        </p:spPr>
        <p:txBody>
          <a:bodyPr wrap="square" rtlCol="0">
            <a:spAutoFit/>
          </a:bodyPr>
          <a:lstStyle/>
          <a:p>
            <a:pPr algn="just"/>
            <a:r>
              <a:rPr lang="en-US" sz="2000" b="1" dirty="0">
                <a:latin typeface="Arial" panose="020B0604020202020204" pitchFamily="34" charset="0"/>
                <a:cs typeface="Arial" panose="020B0604020202020204" pitchFamily="34" charset="0"/>
              </a:rPr>
              <a:t> </a:t>
            </a:r>
          </a:p>
          <a:p>
            <a:pPr algn="just">
              <a:lnSpc>
                <a:spcPct val="125000"/>
              </a:lnSpc>
            </a:pPr>
            <a:r>
              <a:rPr lang="en-US" sz="2400" b="1" dirty="0" err="1">
                <a:solidFill>
                  <a:srgbClr val="FF0000"/>
                </a:solidFill>
                <a:latin typeface="Arial" panose="020B0604020202020204" pitchFamily="34" charset="0"/>
                <a:cs typeface="Arial" panose="020B0604020202020204" pitchFamily="34" charset="0"/>
              </a:rPr>
              <a:t>Dạy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về</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câu</a:t>
            </a:r>
            <a:r>
              <a:rPr lang="vi-VN" sz="2400" b="1" dirty="0">
                <a:solidFill>
                  <a:srgbClr val="FF0000"/>
                </a:solidFill>
                <a:latin typeface="Arial" panose="020B0604020202020204" pitchFamily="34" charset="0"/>
                <a:cs typeface="Arial" panose="020B0604020202020204" pitchFamily="34" charset="0"/>
              </a:rPr>
              <a:t> và </a:t>
            </a:r>
            <a:r>
              <a:rPr lang="en-US" sz="2400" b="1" dirty="0" err="1">
                <a:solidFill>
                  <a:srgbClr val="FF0000"/>
                </a:solidFill>
                <a:latin typeface="Arial" panose="020B0604020202020204" pitchFamily="34" charset="0"/>
                <a:cs typeface="Arial" panose="020B0604020202020204" pitchFamily="34" charset="0"/>
              </a:rPr>
              <a:t>các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thành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phần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khai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cấu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trúc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hướng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vào</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nội dung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78A5F619-D1E5-4780-F5AD-E9CD61A7A48D}"/>
              </a:ext>
            </a:extLst>
          </p:cNvPr>
          <p:cNvPicPr>
            <a:picLocks noChangeAspect="1"/>
          </p:cNvPicPr>
          <p:nvPr/>
        </p:nvPicPr>
        <p:blipFill>
          <a:blip r:embed="rId3"/>
          <a:stretch>
            <a:fillRect/>
          </a:stretch>
        </p:blipFill>
        <p:spPr>
          <a:xfrm>
            <a:off x="691769" y="0"/>
            <a:ext cx="5180393" cy="6633074"/>
          </a:xfrm>
          <a:prstGeom prst="rect">
            <a:avLst/>
          </a:prstGeom>
          <a:ln>
            <a:solidFill>
              <a:schemeClr val="accent1"/>
            </a:solidFill>
          </a:ln>
        </p:spPr>
      </p:pic>
    </p:spTree>
    <p:extLst>
      <p:ext uri="{BB962C8B-B14F-4D97-AF65-F5344CB8AC3E}">
        <p14:creationId xmlns:p14="http://schemas.microsoft.com/office/powerpoint/2010/main" val="38020969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5" name="Picture 4">
            <a:extLst>
              <a:ext uri="{FF2B5EF4-FFF2-40B4-BE49-F238E27FC236}">
                <a16:creationId xmlns:a16="http://schemas.microsoft.com/office/drawing/2014/main" id="{5DF51D32-789A-6F02-1789-EFB6C8A6A479}"/>
              </a:ext>
            </a:extLst>
          </p:cNvPr>
          <p:cNvPicPr>
            <a:picLocks noChangeAspect="1"/>
          </p:cNvPicPr>
          <p:nvPr/>
        </p:nvPicPr>
        <p:blipFill>
          <a:blip r:embed="rId3"/>
          <a:stretch>
            <a:fillRect/>
          </a:stretch>
        </p:blipFill>
        <p:spPr>
          <a:xfrm>
            <a:off x="1696148" y="626807"/>
            <a:ext cx="4298251" cy="5819775"/>
          </a:xfrm>
          <a:prstGeom prst="rect">
            <a:avLst/>
          </a:prstGeom>
          <a:ln>
            <a:solidFill>
              <a:schemeClr val="accent2"/>
            </a:solidFill>
          </a:ln>
        </p:spPr>
      </p:pic>
      <p:pic>
        <p:nvPicPr>
          <p:cNvPr id="8" name="Picture 7">
            <a:extLst>
              <a:ext uri="{FF2B5EF4-FFF2-40B4-BE49-F238E27FC236}">
                <a16:creationId xmlns:a16="http://schemas.microsoft.com/office/drawing/2014/main" id="{7B491425-49D7-935C-E96E-8CBCB19F7240}"/>
              </a:ext>
            </a:extLst>
          </p:cNvPr>
          <p:cNvPicPr>
            <a:picLocks noChangeAspect="1"/>
          </p:cNvPicPr>
          <p:nvPr/>
        </p:nvPicPr>
        <p:blipFill>
          <a:blip r:embed="rId4"/>
          <a:stretch>
            <a:fillRect/>
          </a:stretch>
        </p:blipFill>
        <p:spPr>
          <a:xfrm>
            <a:off x="6283593" y="626807"/>
            <a:ext cx="4343767" cy="5819775"/>
          </a:xfrm>
          <a:prstGeom prst="rect">
            <a:avLst/>
          </a:prstGeom>
          <a:ln>
            <a:solidFill>
              <a:schemeClr val="accent2"/>
            </a:solidFill>
          </a:ln>
        </p:spPr>
      </p:pic>
    </p:spTree>
    <p:extLst>
      <p:ext uri="{BB962C8B-B14F-4D97-AF65-F5344CB8AC3E}">
        <p14:creationId xmlns:p14="http://schemas.microsoft.com/office/powerpoint/2010/main" val="3762533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12" name="Wave 11"/>
          <p:cNvSpPr/>
          <p:nvPr/>
        </p:nvSpPr>
        <p:spPr>
          <a:xfrm>
            <a:off x="1021191" y="2073873"/>
            <a:ext cx="6454431" cy="4008850"/>
          </a:xfrm>
          <a:prstGeom prst="wave">
            <a:avLst>
              <a:gd name="adj1" fmla="val 3709"/>
              <a:gd name="adj2" fmla="val 0"/>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vi-VN" sz="2400" dirty="0">
                <a:solidFill>
                  <a:srgbClr val="002060"/>
                </a:solidFill>
                <a:latin typeface="Arial" panose="020B0604020202020204" pitchFamily="34" charset="0"/>
                <a:cs typeface="Arial" panose="020B0604020202020204" pitchFamily="34" charset="0"/>
              </a:rPr>
              <a:t>     1. N</a:t>
            </a:r>
            <a:r>
              <a:rPr lang="en-US" sz="2400" dirty="0" err="1">
                <a:solidFill>
                  <a:srgbClr val="002060"/>
                </a:solidFill>
                <a:latin typeface="Arial" panose="020B0604020202020204" pitchFamily="34" charset="0"/>
                <a:cs typeface="Arial" panose="020B0604020202020204" pitchFamily="34" charset="0"/>
              </a:rPr>
              <a:t>ội</a:t>
            </a:r>
            <a:r>
              <a:rPr lang="en-US" sz="2400" dirty="0">
                <a:solidFill>
                  <a:srgbClr val="002060"/>
                </a:solidFill>
                <a:latin typeface="Arial" panose="020B0604020202020204" pitchFamily="34" charset="0"/>
                <a:cs typeface="Arial" panose="020B0604020202020204" pitchFamily="34" charset="0"/>
              </a:rPr>
              <a:t> dung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dạy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vi-VN" sz="2400" dirty="0">
                <a:solidFill>
                  <a:srgbClr val="002060"/>
                </a:solidFill>
                <a:latin typeface="Arial" panose="020B0604020202020204" pitchFamily="34" charset="0"/>
                <a:cs typeface="Arial" panose="020B0604020202020204" pitchFamily="34" charset="0"/>
              </a:rPr>
              <a:t> ĐỌC được thiết kế theo hướng phát huy sáng tạo của HS, giúp các em có nhiều cơ hội phát triển năng lực chung và năng lực đặc thù của môn học: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lực</a:t>
            </a:r>
            <a:r>
              <a:rPr lang="vi-VN" sz="2400" dirty="0">
                <a:solidFill>
                  <a:srgbClr val="002060"/>
                </a:solidFill>
                <a:latin typeface="Arial" panose="020B0604020202020204" pitchFamily="34" charset="0"/>
                <a:cs typeface="Arial" panose="020B0604020202020204" pitchFamily="34" charset="0"/>
              </a:rPr>
              <a:t> ngôn ngữ và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lực</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văn học.</a:t>
            </a:r>
          </a:p>
          <a:p>
            <a:pPr algn="just"/>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2. </a:t>
            </a:r>
            <a:r>
              <a:rPr lang="en-US" sz="2400" dirty="0" err="1">
                <a:solidFill>
                  <a:srgbClr val="002060"/>
                </a:solidFill>
                <a:latin typeface="Arial" panose="020B0604020202020204" pitchFamily="34" charset="0"/>
                <a:cs typeface="Arial" panose="020B0604020202020204" pitchFamily="34" charset="0"/>
              </a:rPr>
              <a:t>Hệ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chọn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đảm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kiểu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loại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bản</a:t>
            </a:r>
            <a:r>
              <a:rPr lang="en-US" sz="2400" dirty="0">
                <a:solidFill>
                  <a:srgbClr val="002060"/>
                </a:solidFill>
                <a:latin typeface="Arial" panose="020B0604020202020204" pitchFamily="34" charset="0"/>
                <a:cs typeface="Arial" panose="020B0604020202020204" pitchFamily="34" charset="0"/>
              </a:rPr>
              <a:t>.</a:t>
            </a:r>
          </a:p>
        </p:txBody>
      </p:sp>
      <p:sp>
        <p:nvSpPr>
          <p:cNvPr id="6" name="Rectangle 5"/>
          <p:cNvSpPr/>
          <p:nvPr/>
        </p:nvSpPr>
        <p:spPr>
          <a:xfrm>
            <a:off x="361654" y="814215"/>
            <a:ext cx="10397785"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vi-VN" sz="24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3. </a:t>
            </a:r>
            <a:r>
              <a:rPr lang="vi-VN" sz="2800" b="1" dirty="0">
                <a:solidFill>
                  <a:srgbClr val="002060"/>
                </a:solidFill>
                <a:latin typeface="Arial" panose="020B0604020202020204" pitchFamily="34" charset="0"/>
                <a:cs typeface="Arial" panose="020B0604020202020204" pitchFamily="34" charset="0"/>
              </a:rPr>
              <a:t>PHƯƠNG PHÁP DẠY HỌC KĨ NĂNG </a:t>
            </a:r>
            <a:r>
              <a:rPr lang="vi-VN" sz="2800" b="1" dirty="0">
                <a:solidFill>
                  <a:srgbClr val="C00000"/>
                </a:solidFill>
                <a:latin typeface="Arial" panose="020B0604020202020204" pitchFamily="34" charset="0"/>
                <a:cs typeface="Arial" panose="020B0604020202020204" pitchFamily="34" charset="0"/>
              </a:rPr>
              <a:t>ĐỌC</a:t>
            </a:r>
          </a:p>
        </p:txBody>
      </p:sp>
      <p:sp>
        <p:nvSpPr>
          <p:cNvPr id="5" name="TextBox 4"/>
          <p:cNvSpPr txBox="1"/>
          <p:nvPr/>
        </p:nvSpPr>
        <p:spPr>
          <a:xfrm>
            <a:off x="7972927" y="1374025"/>
            <a:ext cx="3445480" cy="3785652"/>
          </a:xfrm>
          <a:prstGeom prst="rect">
            <a:avLst/>
          </a:prstGeom>
          <a:solidFill>
            <a:schemeClr val="accent6">
              <a:lumMod val="20000"/>
              <a:lumOff val="80000"/>
            </a:schemeClr>
          </a:solidFill>
        </p:spPr>
        <p:txBody>
          <a:bodyPr wrap="square" rtlCol="0">
            <a:spAutoFit/>
          </a:bodyPr>
          <a:lstStyle/>
          <a:p>
            <a:pPr algn="just">
              <a:lnSpc>
                <a:spcPct val="125000"/>
              </a:lnSpc>
            </a:pPr>
            <a:r>
              <a:rPr lang="en-US" sz="2400" dirty="0">
                <a:solidFill>
                  <a:srgbClr val="002060"/>
                </a:solidFill>
              </a:rPr>
              <a:t>       </a:t>
            </a:r>
            <a:endParaRPr lang="vi-VN" sz="2400" b="1" dirty="0">
              <a:solidFill>
                <a:srgbClr val="002060"/>
              </a:solidFill>
              <a:latin typeface="Arial" panose="020B0604020202020204" pitchFamily="34" charset="0"/>
              <a:cs typeface="Arial" panose="020B0604020202020204" pitchFamily="34" charset="0"/>
            </a:endParaRPr>
          </a:p>
          <a:p>
            <a:pPr algn="just">
              <a:lnSpc>
                <a:spcPct val="125000"/>
              </a:lnSpc>
            </a:pPr>
            <a:r>
              <a:rPr lang="vi-VN" sz="2400" dirty="0">
                <a:solidFill>
                  <a:srgbClr val="002060"/>
                </a:solidFill>
                <a:latin typeface="Arial" panose="020B0604020202020204" pitchFamily="34" charset="0"/>
                <a:cs typeface="Arial" panose="020B0604020202020204" pitchFamily="34" charset="0"/>
              </a:rPr>
              <a:t>    3.</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a:t>
            </a:r>
            <a:r>
              <a:rPr lang="en-US" sz="2400" dirty="0" err="1">
                <a:solidFill>
                  <a:srgbClr val="002060"/>
                </a:solidFill>
                <a:latin typeface="Arial" panose="020B0604020202020204" pitchFamily="34" charset="0"/>
                <a:cs typeface="Arial" panose="020B0604020202020204" pitchFamily="34" charset="0"/>
              </a:rPr>
              <a:t>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hỏi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theo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hỏi</a:t>
            </a:r>
            <a:r>
              <a:rPr lang="en-US" sz="2400" dirty="0">
                <a:solidFill>
                  <a:srgbClr val="002060"/>
                </a:solidFill>
                <a:latin typeface="Arial" panose="020B0604020202020204" pitchFamily="34" charset="0"/>
                <a:cs typeface="Arial" panose="020B0604020202020204" pitchFamily="34" charset="0"/>
              </a:rPr>
              <a:t> ở </a:t>
            </a:r>
            <a:r>
              <a:rPr lang="en-US" sz="2400" dirty="0" err="1">
                <a:solidFill>
                  <a:srgbClr val="002060"/>
                </a:solidFill>
                <a:latin typeface="Arial" panose="020B0604020202020204" pitchFamily="34" charset="0"/>
                <a:cs typeface="Arial" panose="020B0604020202020204" pitchFamily="34" charset="0"/>
              </a:rPr>
              <a:t>mức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tích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suy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lên</a:t>
            </a:r>
            <a:r>
              <a:rPr lang="en-US" sz="2400" dirty="0">
                <a:solidFill>
                  <a:srgbClr val="002060"/>
                </a:solidFill>
                <a:latin typeface="Arial" panose="020B0604020202020204" pitchFamily="34" charset="0"/>
                <a:cs typeface="Arial" panose="020B0604020202020204" pitchFamily="34" charset="0"/>
              </a:rPr>
              <a:t> so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lớp</a:t>
            </a:r>
            <a:r>
              <a:rPr lang="en-US" sz="2400" dirty="0">
                <a:solidFill>
                  <a:srgbClr val="002060"/>
                </a:solidFill>
                <a:latin typeface="Arial" panose="020B0604020202020204" pitchFamily="34" charset="0"/>
                <a:cs typeface="Arial" panose="020B0604020202020204" pitchFamily="34" charset="0"/>
              </a:rPr>
              <a:t> 3.</a:t>
            </a:r>
          </a:p>
        </p:txBody>
      </p:sp>
    </p:spTree>
    <p:extLst>
      <p:ext uri="{BB962C8B-B14F-4D97-AF65-F5344CB8AC3E}">
        <p14:creationId xmlns:p14="http://schemas.microsoft.com/office/powerpoint/2010/main" val="13467237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18753"/>
            <a:ext cx="12198284" cy="6857999"/>
          </a:xfrm>
          <a:prstGeom prst="rect">
            <a:avLst/>
          </a:prstGeom>
        </p:spPr>
      </p:pic>
      <p:sp>
        <p:nvSpPr>
          <p:cNvPr id="3" name="Rectangle 2">
            <a:extLst>
              <a:ext uri="{FF2B5EF4-FFF2-40B4-BE49-F238E27FC236}">
                <a16:creationId xmlns:a16="http://schemas.microsoft.com/office/drawing/2014/main" id="{400FCA15-4B39-2743-BDB1-6D874579FD7D}"/>
              </a:ext>
            </a:extLst>
          </p:cNvPr>
          <p:cNvSpPr/>
          <p:nvPr/>
        </p:nvSpPr>
        <p:spPr>
          <a:xfrm>
            <a:off x="934720" y="1330037"/>
            <a:ext cx="10617200" cy="4708981"/>
          </a:xfrm>
          <a:prstGeom prst="rect">
            <a:avLst/>
          </a:prstGeom>
        </p:spPr>
        <p:txBody>
          <a:bodyPr wrap="square">
            <a:spAutoFit/>
          </a:bodyPr>
          <a:lstStyle/>
          <a:p>
            <a:pPr algn="just">
              <a:lnSpc>
                <a:spcPct val="125000"/>
              </a:lnSpc>
            </a:pPr>
            <a:r>
              <a:rPr lang="vi-VN" sz="2400" dirty="0">
                <a:solidFill>
                  <a:srgbClr val="002060"/>
                </a:solidFill>
                <a:latin typeface="Arial" panose="020B0604020202020204" pitchFamily="34" charset="0"/>
                <a:cs typeface="Arial" panose="020B0604020202020204" pitchFamily="34" charset="0"/>
              </a:rPr>
              <a:t>     – Dạy đọc nhằm giúp HS hình thành và phát triển kĩ năng đọc thành tiếng và đọc hiểu. </a:t>
            </a:r>
          </a:p>
          <a:p>
            <a:pPr algn="just">
              <a:lnSpc>
                <a:spcPct val="125000"/>
              </a:lnSpc>
            </a:pPr>
            <a:r>
              <a:rPr lang="vi-VN" sz="2400" dirty="0">
                <a:solidFill>
                  <a:srgbClr val="002060"/>
                </a:solidFill>
                <a:cs typeface="Arial" panose="020B0604020202020204" pitchFamily="34" charset="0"/>
              </a:rPr>
              <a:t>     – Khác </a:t>
            </a:r>
            <a:r>
              <a:rPr lang="vi-VN" sz="2400" dirty="0">
                <a:solidFill>
                  <a:srgbClr val="002060"/>
                </a:solidFill>
                <a:latin typeface="Arial" panose="020B0604020202020204" pitchFamily="34" charset="0"/>
                <a:cs typeface="Arial" panose="020B0604020202020204" pitchFamily="34" charset="0"/>
              </a:rPr>
              <a:t>với lớp 3, ở lớp 4 yêu cầu phát triển kĩ năng đọc hiểu bắt đầu chiếm vị trí ưu tiên, cần được chú trọng hơn (so với kĩ năng đọc thành tiếng). HS được đọc các văn bản có độ dài và độ khó cao hơn so với lớp 3 và phù hợp với yêu cầu của chương trình. </a:t>
            </a:r>
          </a:p>
          <a:p>
            <a:pPr algn="just">
              <a:lnSpc>
                <a:spcPct val="125000"/>
              </a:lnSpc>
            </a:pPr>
            <a:r>
              <a:rPr lang="vi-VN" sz="2400" dirty="0">
                <a:solidFill>
                  <a:srgbClr val="002060"/>
                </a:solidFill>
                <a:cs typeface="Arial" panose="020B0604020202020204" pitchFamily="34" charset="0"/>
              </a:rPr>
              <a:t>     – Sách </a:t>
            </a:r>
            <a:r>
              <a:rPr lang="vi-VN" sz="2400" i="1" dirty="0">
                <a:solidFill>
                  <a:srgbClr val="002060"/>
                </a:solidFill>
                <a:latin typeface="Arial" panose="020B0604020202020204" pitchFamily="34" charset="0"/>
                <a:cs typeface="Arial" panose="020B0604020202020204" pitchFamily="34" charset="0"/>
              </a:rPr>
              <a:t>Tiếng Việt 4 </a:t>
            </a:r>
            <a:r>
              <a:rPr lang="vi-VN" sz="2400" dirty="0">
                <a:solidFill>
                  <a:srgbClr val="002060"/>
                </a:solidFill>
                <a:latin typeface="Arial" panose="020B0604020202020204" pitchFamily="34" charset="0"/>
                <a:cs typeface="Arial" panose="020B0604020202020204" pitchFamily="34" charset="0"/>
              </a:rPr>
              <a:t>chú trọng rèn luyện kĩ năng đọc hiểu văn bản đa phương thức cho HS (nhận biết được thông tin qua hình ảnh, số liệu,...), đồng thời phát triển ở các em kĩ năng tư duy thông qua yêu cầu suy đoán, suy luận trong tiếp nhận văn bản. </a:t>
            </a:r>
            <a:endParaRPr lang="vi-VN" sz="2800"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5B20B7-336B-5F4E-862D-E65811C9A48C}"/>
              </a:ext>
            </a:extLst>
          </p:cNvPr>
          <p:cNvSpPr txBox="1"/>
          <p:nvPr/>
        </p:nvSpPr>
        <p:spPr>
          <a:xfrm>
            <a:off x="1185863" y="642938"/>
            <a:ext cx="9540112" cy="523220"/>
          </a:xfrm>
          <a:prstGeom prst="rect">
            <a:avLst/>
          </a:prstGeom>
          <a:noFill/>
        </p:spPr>
        <p:txBody>
          <a:bodyPr wrap="square" rtlCol="0">
            <a:spAutoFit/>
          </a:bodyPr>
          <a:lstStyle/>
          <a:p>
            <a:r>
              <a:rPr lang="en-US" sz="2800" b="1" dirty="0">
                <a:solidFill>
                  <a:schemeClr val="accent5"/>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YÊU CẦU VỀ KĨ NĂNG </a:t>
            </a:r>
            <a:r>
              <a:rPr lang="en-US" sz="2800" b="1" dirty="0">
                <a:solidFill>
                  <a:srgbClr val="C00000"/>
                </a:solidFill>
                <a:latin typeface="Arial" panose="020B0604020202020204" pitchFamily="34" charset="0"/>
                <a:cs typeface="Arial" panose="020B0604020202020204" pitchFamily="34" charset="0"/>
              </a:rPr>
              <a:t>ĐỌC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Ở</a:t>
            </a:r>
            <a:r>
              <a:rPr lang="en-US" sz="2800" b="1" dirty="0">
                <a:solidFill>
                  <a:srgbClr val="002060"/>
                </a:solidFill>
                <a:latin typeface="Arial" panose="020B0604020202020204" pitchFamily="34" charset="0"/>
                <a:cs typeface="Arial" panose="020B0604020202020204" pitchFamily="34" charset="0"/>
              </a:rPr>
              <a:t> LỚP 4</a:t>
            </a:r>
          </a:p>
        </p:txBody>
      </p:sp>
    </p:spTree>
    <p:extLst>
      <p:ext uri="{BB962C8B-B14F-4D97-AF65-F5344CB8AC3E}">
        <p14:creationId xmlns:p14="http://schemas.microsoft.com/office/powerpoint/2010/main" val="294350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4288" y="0"/>
            <a:ext cx="12198284" cy="6857999"/>
          </a:xfrm>
          <a:prstGeom prst="rect">
            <a:avLst/>
          </a:prstGeom>
        </p:spPr>
      </p:pic>
      <p:sp>
        <p:nvSpPr>
          <p:cNvPr id="3" name="TextBox 2">
            <a:extLst>
              <a:ext uri="{FF2B5EF4-FFF2-40B4-BE49-F238E27FC236}">
                <a16:creationId xmlns:a16="http://schemas.microsoft.com/office/drawing/2014/main" id="{A7FAB91A-D0D4-4441-8027-910ED8914FA0}"/>
              </a:ext>
            </a:extLst>
          </p:cNvPr>
          <p:cNvSpPr txBox="1"/>
          <p:nvPr/>
        </p:nvSpPr>
        <p:spPr>
          <a:xfrm>
            <a:off x="1340802" y="828993"/>
            <a:ext cx="8868005" cy="523220"/>
          </a:xfrm>
          <a:prstGeom prst="rect">
            <a:avLst/>
          </a:prstGeom>
          <a:noFill/>
        </p:spPr>
        <p:txBody>
          <a:bodyPr wrap="none" rtlCol="0">
            <a:spAutoFit/>
          </a:bodyPr>
          <a:lstStyle/>
          <a:p>
            <a:r>
              <a:rPr lang="en-US" sz="2800" b="1" dirty="0">
                <a:solidFill>
                  <a:schemeClr val="accent5"/>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PHƯƠNG PHÁP DẠY </a:t>
            </a:r>
            <a:r>
              <a:rPr lang="vi-VN" sz="2800" b="1" dirty="0">
                <a:solidFill>
                  <a:srgbClr val="002060"/>
                </a:solidFill>
                <a:latin typeface="Arial" panose="020B0604020202020204" pitchFamily="34" charset="0"/>
                <a:cs typeface="Arial" panose="020B0604020202020204" pitchFamily="34" charset="0"/>
              </a:rPr>
              <a:t>HỌC </a:t>
            </a:r>
            <a:r>
              <a:rPr lang="en-US" sz="2800" b="1" dirty="0">
                <a:solidFill>
                  <a:srgbClr val="002060"/>
                </a:solidFill>
                <a:latin typeface="Arial" panose="020B0604020202020204" pitchFamily="34" charset="0"/>
                <a:cs typeface="Arial" panose="020B0604020202020204" pitchFamily="34" charset="0"/>
              </a:rPr>
              <a:t>KĨ NĂNG </a:t>
            </a:r>
            <a:r>
              <a:rPr lang="en-US" sz="2800" b="1" dirty="0">
                <a:solidFill>
                  <a:srgbClr val="C00000"/>
                </a:solidFill>
                <a:latin typeface="Arial" panose="020B0604020202020204" pitchFamily="34" charset="0"/>
                <a:cs typeface="Arial" panose="020B0604020202020204" pitchFamily="34" charset="0"/>
              </a:rPr>
              <a:t>ĐỌC</a:t>
            </a:r>
            <a:endParaRPr lang="en-US" dirty="0">
              <a:solidFill>
                <a:srgbClr val="C00000"/>
              </a:solidFill>
            </a:endParaRPr>
          </a:p>
        </p:txBody>
      </p:sp>
      <p:sp>
        <p:nvSpPr>
          <p:cNvPr id="5" name="TextBox 4">
            <a:extLst>
              <a:ext uri="{FF2B5EF4-FFF2-40B4-BE49-F238E27FC236}">
                <a16:creationId xmlns:a16="http://schemas.microsoft.com/office/drawing/2014/main" id="{CBA49FC4-AC4A-0947-A750-6F83A389D173}"/>
              </a:ext>
            </a:extLst>
          </p:cNvPr>
          <p:cNvSpPr txBox="1"/>
          <p:nvPr/>
        </p:nvSpPr>
        <p:spPr>
          <a:xfrm>
            <a:off x="922622" y="1767005"/>
            <a:ext cx="10353040" cy="3323987"/>
          </a:xfrm>
          <a:prstGeom prst="rect">
            <a:avLst/>
          </a:prstGeom>
          <a:noFill/>
        </p:spPr>
        <p:txBody>
          <a:bodyPr wrap="square" rtlCol="0">
            <a:spAutoFit/>
          </a:bodyPr>
          <a:lstStyle/>
          <a:p>
            <a:pPr algn="just">
              <a:lnSpc>
                <a:spcPct val="125000"/>
              </a:lnSpc>
            </a:pPr>
            <a:r>
              <a:rPr lang="vi-VN" sz="2400" b="1" dirty="0">
                <a:solidFill>
                  <a:srgbClr val="002060"/>
                </a:solidFill>
              </a:rPr>
              <a:t>    </a:t>
            </a:r>
            <a:r>
              <a:rPr lang="vi-VN" sz="2400" dirty="0">
                <a:solidFill>
                  <a:srgbClr val="002060"/>
                </a:solidFill>
              </a:rPr>
              <a:t>–</a:t>
            </a:r>
            <a:r>
              <a:rPr lang="vi-VN" sz="2400" b="1" dirty="0">
                <a:solidFill>
                  <a:srgbClr val="002060"/>
                </a:solidFill>
              </a:rPr>
              <a:t> </a:t>
            </a:r>
            <a:r>
              <a:rPr lang="vi-VN" sz="2400" dirty="0">
                <a:solidFill>
                  <a:srgbClr val="002060"/>
                </a:solidFill>
              </a:rPr>
              <a:t>Đối với yêu cầu đọc thành tiếng, tăng cường luyện đọc cá nhân (tự đọc), đọc theo cặp, theo nhóm.</a:t>
            </a:r>
          </a:p>
          <a:p>
            <a:pPr algn="just">
              <a:lnSpc>
                <a:spcPct val="125000"/>
              </a:lnSpc>
            </a:pPr>
            <a:r>
              <a:rPr lang="vi-VN" sz="2400" dirty="0">
                <a:solidFill>
                  <a:srgbClr val="002060"/>
                </a:solidFill>
              </a:rPr>
              <a:t>    –</a:t>
            </a:r>
            <a:r>
              <a:rPr lang="vi-VN" sz="2400" b="1" dirty="0">
                <a:solidFill>
                  <a:srgbClr val="002060"/>
                </a:solidFill>
              </a:rPr>
              <a:t> </a:t>
            </a:r>
            <a:r>
              <a:rPr lang="vi-VN" sz="2400" dirty="0">
                <a:solidFill>
                  <a:srgbClr val="002060"/>
                </a:solidFill>
              </a:rPr>
              <a:t>Đối với yêu cầu đọc hiểu: vận dụng l</a:t>
            </a:r>
            <a:r>
              <a:rPr lang="en-US" sz="2400" dirty="0" err="1">
                <a:solidFill>
                  <a:srgbClr val="002060"/>
                </a:solidFill>
              </a:rPr>
              <a:t>i</a:t>
            </a:r>
            <a:r>
              <a:rPr lang="vi-VN" sz="2400" dirty="0">
                <a:solidFill>
                  <a:srgbClr val="002060"/>
                </a:solidFill>
              </a:rPr>
              <a:t>nh hoạt các phương pháp và hình thức tổ chức hoạt động học cho HS. Phương châm là dạy đọc hiểu phải kích hoạt được việc đọc tích cực, sáng tạo ở chủ thể đọc</a:t>
            </a:r>
            <a:r>
              <a:rPr lang="en-US" sz="2400" dirty="0">
                <a:solidFill>
                  <a:srgbClr val="002060"/>
                </a:solidFill>
              </a:rPr>
              <a:t>.</a:t>
            </a:r>
            <a:endParaRPr lang="vi-VN" sz="2400" dirty="0">
              <a:solidFill>
                <a:srgbClr val="002060"/>
              </a:solidFill>
            </a:endParaRPr>
          </a:p>
          <a:p>
            <a:pPr algn="just">
              <a:lnSpc>
                <a:spcPct val="125000"/>
              </a:lnSpc>
            </a:pPr>
            <a:r>
              <a:rPr lang="vi-VN" sz="2400" dirty="0">
                <a:solidFill>
                  <a:srgbClr val="002060"/>
                </a:solidFill>
              </a:rPr>
              <a:t>     –</a:t>
            </a:r>
            <a:r>
              <a:rPr lang="vi-VN" sz="2400" b="1" dirty="0">
                <a:solidFill>
                  <a:srgbClr val="002060"/>
                </a:solidFill>
              </a:rPr>
              <a:t> </a:t>
            </a:r>
            <a:r>
              <a:rPr lang="vi-VN" sz="2400" dirty="0">
                <a:solidFill>
                  <a:srgbClr val="002060"/>
                </a:solidFill>
              </a:rPr>
              <a:t>Chú trọng huy động trải nghiệm, hiểu biết của HS có liên quan đến nội dung VB đọc, cho HS so sánh, liên hệ mở rộng.</a:t>
            </a:r>
          </a:p>
        </p:txBody>
      </p:sp>
    </p:spTree>
    <p:extLst>
      <p:ext uri="{BB962C8B-B14F-4D97-AF65-F5344CB8AC3E}">
        <p14:creationId xmlns:p14="http://schemas.microsoft.com/office/powerpoint/2010/main" val="608679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3" name="TextBox 2">
            <a:extLst>
              <a:ext uri="{FF2B5EF4-FFF2-40B4-BE49-F238E27FC236}">
                <a16:creationId xmlns:a16="http://schemas.microsoft.com/office/drawing/2014/main" id="{A7FAB91A-D0D4-4441-8027-910ED8914FA0}"/>
              </a:ext>
            </a:extLst>
          </p:cNvPr>
          <p:cNvSpPr txBox="1"/>
          <p:nvPr/>
        </p:nvSpPr>
        <p:spPr>
          <a:xfrm>
            <a:off x="1330642" y="696913"/>
            <a:ext cx="8868005" cy="523220"/>
          </a:xfrm>
          <a:prstGeom prst="rect">
            <a:avLst/>
          </a:prstGeom>
          <a:noFill/>
        </p:spPr>
        <p:txBody>
          <a:bodyPr wrap="none" rtlCol="0">
            <a:spAutoFit/>
          </a:bodyPr>
          <a:lstStyle/>
          <a:p>
            <a:r>
              <a:rPr lang="en-US" sz="2800" b="1" dirty="0">
                <a:solidFill>
                  <a:schemeClr val="accent5"/>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PHƯƠNG PHÁP DẠY </a:t>
            </a:r>
            <a:r>
              <a:rPr lang="vi-VN" sz="2800" b="1" dirty="0">
                <a:solidFill>
                  <a:srgbClr val="002060"/>
                </a:solidFill>
                <a:latin typeface="Arial" panose="020B0604020202020204" pitchFamily="34" charset="0"/>
                <a:cs typeface="Arial" panose="020B0604020202020204" pitchFamily="34" charset="0"/>
              </a:rPr>
              <a:t>HỌC </a:t>
            </a:r>
            <a:r>
              <a:rPr lang="en-US" sz="2800" b="1" dirty="0">
                <a:solidFill>
                  <a:srgbClr val="002060"/>
                </a:solidFill>
                <a:latin typeface="Arial" panose="020B0604020202020204" pitchFamily="34" charset="0"/>
                <a:cs typeface="Arial" panose="020B0604020202020204" pitchFamily="34" charset="0"/>
              </a:rPr>
              <a:t>KĨ NĂNG </a:t>
            </a:r>
            <a:r>
              <a:rPr lang="en-US" sz="2800" b="1" dirty="0">
                <a:solidFill>
                  <a:srgbClr val="C00000"/>
                </a:solidFill>
                <a:latin typeface="Arial" panose="020B0604020202020204" pitchFamily="34" charset="0"/>
                <a:cs typeface="Arial" panose="020B0604020202020204" pitchFamily="34" charset="0"/>
              </a:rPr>
              <a:t>ĐỌC</a:t>
            </a:r>
            <a:endParaRPr lang="en-US" dirty="0">
              <a:solidFill>
                <a:srgbClr val="C00000"/>
              </a:solidFill>
            </a:endParaRPr>
          </a:p>
        </p:txBody>
      </p:sp>
      <p:sp>
        <p:nvSpPr>
          <p:cNvPr id="5" name="TextBox 4">
            <a:extLst>
              <a:ext uri="{FF2B5EF4-FFF2-40B4-BE49-F238E27FC236}">
                <a16:creationId xmlns:a16="http://schemas.microsoft.com/office/drawing/2014/main" id="{CBA49FC4-AC4A-0947-A750-6F83A389D173}"/>
              </a:ext>
            </a:extLst>
          </p:cNvPr>
          <p:cNvSpPr txBox="1"/>
          <p:nvPr/>
        </p:nvSpPr>
        <p:spPr>
          <a:xfrm>
            <a:off x="1158240" y="1536173"/>
            <a:ext cx="10220960" cy="5125249"/>
          </a:xfrm>
          <a:prstGeom prst="rect">
            <a:avLst/>
          </a:prstGeom>
          <a:noFill/>
        </p:spPr>
        <p:txBody>
          <a:bodyPr wrap="square" rtlCol="0">
            <a:spAutoFit/>
          </a:bodyPr>
          <a:lstStyle/>
          <a:p>
            <a:pPr algn="just">
              <a:lnSpc>
                <a:spcPct val="125000"/>
              </a:lnSpc>
            </a:pPr>
            <a:r>
              <a:rPr lang="vi-VN" sz="2400" dirty="0">
                <a:solidFill>
                  <a:srgbClr val="002060"/>
                </a:solidFill>
              </a:rPr>
              <a:t>     – Tạo cơ hội cho HS phát huy khả năng suy luận, suy nghĩ độc lập (VD: Trước khi đọc VB, GV có thể cho HS dựa vào nhan đề và tranh minh hoạ để suy đoán n</a:t>
            </a:r>
            <a:r>
              <a:rPr lang="en-US" sz="2400" dirty="0" err="1">
                <a:solidFill>
                  <a:srgbClr val="002060"/>
                </a:solidFill>
              </a:rPr>
              <a:t>ội</a:t>
            </a:r>
            <a:r>
              <a:rPr lang="en-US" sz="2400" dirty="0">
                <a:solidFill>
                  <a:srgbClr val="002060"/>
                </a:solidFill>
              </a:rPr>
              <a:t> </a:t>
            </a:r>
            <a:r>
              <a:rPr lang="vi-VN" sz="2400" dirty="0">
                <a:solidFill>
                  <a:srgbClr val="002060"/>
                </a:solidFill>
              </a:rPr>
              <a:t>dung VB,...).</a:t>
            </a:r>
          </a:p>
          <a:p>
            <a:pPr>
              <a:lnSpc>
                <a:spcPct val="125000"/>
              </a:lnSpc>
            </a:pPr>
            <a:r>
              <a:rPr lang="vi-VN" sz="2400" dirty="0">
                <a:solidFill>
                  <a:srgbClr val="002060"/>
                </a:solidFill>
              </a:rPr>
              <a:t>    –</a:t>
            </a:r>
            <a:r>
              <a:rPr lang="en-US" sz="2400" dirty="0">
                <a:solidFill>
                  <a:srgbClr val="002060"/>
                </a:solidFill>
              </a:rPr>
              <a:t> </a:t>
            </a:r>
            <a:r>
              <a:rPr lang="vi-VN" sz="2400" dirty="0">
                <a:solidFill>
                  <a:srgbClr val="002060"/>
                </a:solidFill>
              </a:rPr>
              <a:t>Đặt câu hỏi, nêu vấn đề để HS đưa ra các ý kiến tranh luận, giúp hiểu sâu nội dung VB.</a:t>
            </a:r>
            <a:endParaRPr lang="en-US" sz="2400" dirty="0">
              <a:solidFill>
                <a:srgbClr val="002060"/>
              </a:solidFill>
            </a:endParaRPr>
          </a:p>
          <a:p>
            <a:pPr algn="just">
              <a:lnSpc>
                <a:spcPct val="125000"/>
              </a:lnSpc>
            </a:pPr>
            <a:r>
              <a:rPr lang="vi-VN" sz="2400" dirty="0">
                <a:solidFill>
                  <a:srgbClr val="002060"/>
                </a:solidFill>
              </a:rPr>
              <a:t>    –</a:t>
            </a:r>
            <a:r>
              <a:rPr lang="en-US" sz="2400" dirty="0">
                <a:solidFill>
                  <a:srgbClr val="002060"/>
                </a:solidFill>
              </a:rPr>
              <a:t> </a:t>
            </a:r>
            <a:r>
              <a:rPr lang="vi-VN" sz="2400" dirty="0">
                <a:solidFill>
                  <a:srgbClr val="002060"/>
                </a:solidFill>
              </a:rPr>
              <a:t>Tổ chức đàm thoại giữa HS với HS, giữa GV và HS; tăng cường hoạt động thảo luận nhóm.</a:t>
            </a:r>
          </a:p>
          <a:p>
            <a:pPr algn="just">
              <a:lnSpc>
                <a:spcPct val="125000"/>
              </a:lnSpc>
            </a:pPr>
            <a:r>
              <a:rPr lang="vi-VN" sz="2400" dirty="0">
                <a:solidFill>
                  <a:srgbClr val="002060"/>
                </a:solidFill>
              </a:rPr>
              <a:t>   </a:t>
            </a:r>
            <a:r>
              <a:rPr lang="vi-VN" sz="2400" i="1" dirty="0">
                <a:solidFill>
                  <a:srgbClr val="FF0000"/>
                </a:solidFill>
              </a:rPr>
              <a:t>(Hệ thống câu hỏi đọc hiểu đáp ứng các yêu cầu về đọc hiểu nội dung, đọc hiểu hình thức, liên hệ</a:t>
            </a:r>
            <a:r>
              <a:rPr lang="en-US" sz="2400" i="1" dirty="0">
                <a:solidFill>
                  <a:srgbClr val="FF0000"/>
                </a:solidFill>
              </a:rPr>
              <a:t> </a:t>
            </a:r>
            <a:r>
              <a:rPr lang="vi-VN" sz="2400" i="1" dirty="0">
                <a:solidFill>
                  <a:srgbClr val="FF0000"/>
                </a:solidFill>
              </a:rPr>
              <a:t>- so sánh</a:t>
            </a:r>
            <a:r>
              <a:rPr lang="en-US" sz="2400" i="1" dirty="0">
                <a:solidFill>
                  <a:srgbClr val="FF0000"/>
                </a:solidFill>
              </a:rPr>
              <a:t> </a:t>
            </a:r>
            <a:r>
              <a:rPr lang="vi-VN" sz="2400" i="1" dirty="0">
                <a:solidFill>
                  <a:srgbClr val="FF0000"/>
                </a:solidFill>
              </a:rPr>
              <a:t>- kết nối nêu trong CT2018, đối với VB văn học và VB thông tin).</a:t>
            </a:r>
          </a:p>
          <a:p>
            <a:pPr>
              <a:lnSpc>
                <a:spcPct val="125000"/>
              </a:lnSpc>
            </a:pPr>
            <a:endParaRPr lang="vi-VN" sz="2400" dirty="0">
              <a:solidFill>
                <a:srgbClr val="002060"/>
              </a:solidFill>
            </a:endParaRPr>
          </a:p>
        </p:txBody>
      </p:sp>
    </p:spTree>
    <p:extLst>
      <p:ext uri="{BB962C8B-B14F-4D97-AF65-F5344CB8AC3E}">
        <p14:creationId xmlns:p14="http://schemas.microsoft.com/office/powerpoint/2010/main" val="1904629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41029-4DE3-6C48-B80A-EDED9C0783E9}"/>
              </a:ext>
            </a:extLst>
          </p:cNvPr>
          <p:cNvSpPr txBox="1"/>
          <p:nvPr/>
        </p:nvSpPr>
        <p:spPr>
          <a:xfrm>
            <a:off x="5871411" y="3994484"/>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ECC7D5A8-175F-03C7-88F8-F79245BAA5DA}"/>
              </a:ext>
            </a:extLst>
          </p:cNvPr>
          <p:cNvPicPr>
            <a:picLocks noChangeAspect="1"/>
          </p:cNvPicPr>
          <p:nvPr/>
        </p:nvPicPr>
        <p:blipFill>
          <a:blip r:embed="rId2"/>
          <a:stretch>
            <a:fillRect/>
          </a:stretch>
        </p:blipFill>
        <p:spPr>
          <a:xfrm>
            <a:off x="1123219" y="162646"/>
            <a:ext cx="4535758" cy="6624806"/>
          </a:xfrm>
          <a:prstGeom prst="rect">
            <a:avLst/>
          </a:prstGeom>
          <a:ln>
            <a:solidFill>
              <a:schemeClr val="accent2"/>
            </a:solidFill>
          </a:ln>
        </p:spPr>
      </p:pic>
      <p:pic>
        <p:nvPicPr>
          <p:cNvPr id="7" name="Picture 6">
            <a:extLst>
              <a:ext uri="{FF2B5EF4-FFF2-40B4-BE49-F238E27FC236}">
                <a16:creationId xmlns:a16="http://schemas.microsoft.com/office/drawing/2014/main" id="{829ADD22-5DD9-49C5-47E7-C3832A40F5D8}"/>
              </a:ext>
            </a:extLst>
          </p:cNvPr>
          <p:cNvPicPr>
            <a:picLocks noChangeAspect="1"/>
          </p:cNvPicPr>
          <p:nvPr/>
        </p:nvPicPr>
        <p:blipFill>
          <a:blip r:embed="rId3"/>
          <a:stretch>
            <a:fillRect/>
          </a:stretch>
        </p:blipFill>
        <p:spPr>
          <a:xfrm>
            <a:off x="6268576" y="162646"/>
            <a:ext cx="4664452" cy="6532708"/>
          </a:xfrm>
          <a:prstGeom prst="rect">
            <a:avLst/>
          </a:prstGeom>
          <a:ln>
            <a:solidFill>
              <a:schemeClr val="accent2"/>
            </a:solidFill>
          </a:ln>
        </p:spPr>
      </p:pic>
    </p:spTree>
    <p:extLst>
      <p:ext uri="{BB962C8B-B14F-4D97-AF65-F5344CB8AC3E}">
        <p14:creationId xmlns:p14="http://schemas.microsoft.com/office/powerpoint/2010/main" val="510619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AED8AD-909B-EF1A-C465-757D61151463}"/>
              </a:ext>
            </a:extLst>
          </p:cNvPr>
          <p:cNvPicPr>
            <a:picLocks noChangeAspect="1"/>
          </p:cNvPicPr>
          <p:nvPr/>
        </p:nvPicPr>
        <p:blipFill>
          <a:blip r:embed="rId2"/>
          <a:stretch>
            <a:fillRect/>
          </a:stretch>
        </p:blipFill>
        <p:spPr>
          <a:xfrm rot="20898547">
            <a:off x="1159764" y="362371"/>
            <a:ext cx="4191000" cy="6000750"/>
          </a:xfrm>
          <a:prstGeom prst="rect">
            <a:avLst/>
          </a:prstGeom>
          <a:ln>
            <a:solidFill>
              <a:schemeClr val="accent1"/>
            </a:solidFill>
          </a:ln>
        </p:spPr>
      </p:pic>
      <p:pic>
        <p:nvPicPr>
          <p:cNvPr id="6" name="Picture 5">
            <a:extLst>
              <a:ext uri="{FF2B5EF4-FFF2-40B4-BE49-F238E27FC236}">
                <a16:creationId xmlns:a16="http://schemas.microsoft.com/office/drawing/2014/main" id="{F0236E94-EE24-7817-1C47-49AEA54E8DFE}"/>
              </a:ext>
            </a:extLst>
          </p:cNvPr>
          <p:cNvPicPr>
            <a:picLocks noChangeAspect="1"/>
          </p:cNvPicPr>
          <p:nvPr/>
        </p:nvPicPr>
        <p:blipFill>
          <a:blip r:embed="rId3"/>
          <a:stretch>
            <a:fillRect/>
          </a:stretch>
        </p:blipFill>
        <p:spPr>
          <a:xfrm rot="526975">
            <a:off x="6435954" y="284445"/>
            <a:ext cx="4248473" cy="5997262"/>
          </a:xfrm>
          <a:prstGeom prst="rect">
            <a:avLst/>
          </a:prstGeom>
          <a:ln>
            <a:solidFill>
              <a:schemeClr val="accent1"/>
            </a:solidFill>
          </a:ln>
        </p:spPr>
      </p:pic>
    </p:spTree>
    <p:extLst>
      <p:ext uri="{BB962C8B-B14F-4D97-AF65-F5344CB8AC3E}">
        <p14:creationId xmlns:p14="http://schemas.microsoft.com/office/powerpoint/2010/main" val="4141419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2" name="Rectangle 2">
            <a:extLst>
              <a:ext uri="{FF2B5EF4-FFF2-40B4-BE49-F238E27FC236}">
                <a16:creationId xmlns:a16="http://schemas.microsoft.com/office/drawing/2014/main" id="{F503DE8A-6E5D-2A49-8FA8-D6BE4277575E}"/>
              </a:ext>
            </a:extLst>
          </p:cNvPr>
          <p:cNvSpPr>
            <a:spLocks noChangeArrowheads="1"/>
          </p:cNvSpPr>
          <p:nvPr/>
        </p:nvSpPr>
        <p:spPr bwMode="auto">
          <a:xfrm>
            <a:off x="17145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a:extLst>
              <a:ext uri="{FF2B5EF4-FFF2-40B4-BE49-F238E27FC236}">
                <a16:creationId xmlns:a16="http://schemas.microsoft.com/office/drawing/2014/main" id="{E5E13ADF-022A-57D5-DC3B-31FBD1106B62}"/>
              </a:ext>
            </a:extLst>
          </p:cNvPr>
          <p:cNvPicPr>
            <a:picLocks noChangeAspect="1"/>
          </p:cNvPicPr>
          <p:nvPr/>
        </p:nvPicPr>
        <p:blipFill>
          <a:blip r:embed="rId3"/>
          <a:stretch>
            <a:fillRect/>
          </a:stretch>
        </p:blipFill>
        <p:spPr>
          <a:xfrm>
            <a:off x="3817683" y="71120"/>
            <a:ext cx="5238941" cy="6035040"/>
          </a:xfrm>
          <a:prstGeom prst="rect">
            <a:avLst/>
          </a:prstGeom>
          <a:ln>
            <a:solidFill>
              <a:schemeClr val="accent1"/>
            </a:solidFill>
          </a:ln>
        </p:spPr>
      </p:pic>
    </p:spTree>
    <p:extLst>
      <p:ext uri="{BB962C8B-B14F-4D97-AF65-F5344CB8AC3E}">
        <p14:creationId xmlns:p14="http://schemas.microsoft.com/office/powerpoint/2010/main" val="192839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4963"/>
            <a:ext cx="12192000" cy="6391728"/>
          </a:xfrm>
          <a:prstGeom prst="rect">
            <a:avLst/>
          </a:prstGeom>
        </p:spPr>
      </p:pic>
      <p:sp>
        <p:nvSpPr>
          <p:cNvPr id="2" name="Rectangle 2">
            <a:extLst>
              <a:ext uri="{FF2B5EF4-FFF2-40B4-BE49-F238E27FC236}">
                <a16:creationId xmlns:a16="http://schemas.microsoft.com/office/drawing/2014/main" id="{1CBC801E-CB90-B141-9FF4-0748957174CB}"/>
              </a:ext>
            </a:extLst>
          </p:cNvPr>
          <p:cNvSpPr>
            <a:spLocks noChangeArrowheads="1"/>
          </p:cNvSpPr>
          <p:nvPr/>
        </p:nvSpPr>
        <p:spPr bwMode="auto">
          <a:xfrm>
            <a:off x="0" y="471488"/>
            <a:ext cx="10495972" cy="41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 name="Picture 4">
            <a:extLst>
              <a:ext uri="{FF2B5EF4-FFF2-40B4-BE49-F238E27FC236}">
                <a16:creationId xmlns:a16="http://schemas.microsoft.com/office/drawing/2014/main" id="{E4323C63-C1CA-CF9B-6095-C4EDB3449FDC}"/>
              </a:ext>
            </a:extLst>
          </p:cNvPr>
          <p:cNvPicPr>
            <a:picLocks noChangeAspect="1"/>
          </p:cNvPicPr>
          <p:nvPr/>
        </p:nvPicPr>
        <p:blipFill>
          <a:blip r:embed="rId3"/>
          <a:stretch>
            <a:fillRect/>
          </a:stretch>
        </p:blipFill>
        <p:spPr>
          <a:xfrm>
            <a:off x="2809586" y="411309"/>
            <a:ext cx="7102594" cy="5257971"/>
          </a:xfrm>
          <a:prstGeom prst="rect">
            <a:avLst/>
          </a:prstGeom>
          <a:ln>
            <a:solidFill>
              <a:schemeClr val="accent1"/>
            </a:solidFill>
          </a:ln>
        </p:spPr>
      </p:pic>
    </p:spTree>
    <p:extLst>
      <p:ext uri="{BB962C8B-B14F-4D97-AF65-F5344CB8AC3E}">
        <p14:creationId xmlns:p14="http://schemas.microsoft.com/office/powerpoint/2010/main" val="1813984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33693"/>
            <a:ext cx="12198284" cy="6858000"/>
          </a:xfrm>
          <a:prstGeom prst="rect">
            <a:avLst/>
          </a:prstGeom>
        </p:spPr>
      </p:pic>
      <p:sp>
        <p:nvSpPr>
          <p:cNvPr id="8" name="AutoShape 5"/>
          <p:cNvSpPr>
            <a:spLocks noChangeArrowheads="1"/>
          </p:cNvSpPr>
          <p:nvPr/>
        </p:nvSpPr>
        <p:spPr bwMode="gray">
          <a:xfrm>
            <a:off x="1137919" y="1851988"/>
            <a:ext cx="10261601" cy="1850709"/>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sp>
        <p:nvSpPr>
          <p:cNvPr id="19" name="Rectangle 18"/>
          <p:cNvSpPr/>
          <p:nvPr/>
        </p:nvSpPr>
        <p:spPr>
          <a:xfrm>
            <a:off x="1361441" y="2001892"/>
            <a:ext cx="9245600" cy="1569660"/>
          </a:xfrm>
          <a:prstGeom prst="rect">
            <a:avLst/>
          </a:prstGeom>
        </p:spPr>
        <p:txBody>
          <a:bodyPr wrap="square">
            <a:spAutoFit/>
          </a:bodyPr>
          <a:lstStyle/>
          <a:p>
            <a:pPr>
              <a:lnSpc>
                <a:spcPct val="150000"/>
              </a:lnSpc>
            </a:pPr>
            <a:r>
              <a:rPr lang="en-US" sz="3200" b="1" dirty="0">
                <a:solidFill>
                  <a:srgbClr val="002060"/>
                </a:solidFill>
                <a:latin typeface="Arial" panose="020B0604020202020204" pitchFamily="34" charset="0"/>
                <a:cs typeface="Arial" panose="020B0604020202020204" pitchFamily="34" charset="0"/>
              </a:rPr>
              <a:t>    NHỮNG LƯU Ý CHUNG VỀ CHƯƠNG TRÌNH </a:t>
            </a:r>
          </a:p>
          <a:p>
            <a:pPr>
              <a:lnSpc>
                <a:spcPct val="150000"/>
              </a:lnSpc>
            </a:pPr>
            <a:r>
              <a:rPr lang="en-US" sz="3200" b="1" i="1" dirty="0">
                <a:solidFill>
                  <a:srgbClr val="002060"/>
                </a:solidFill>
                <a:latin typeface="Arial" panose="020B0604020202020204" pitchFamily="34" charset="0"/>
                <a:cs typeface="Arial" panose="020B0604020202020204" pitchFamily="34" charset="0"/>
              </a:rPr>
              <a:t>                              TIẾNG VIỆT </a:t>
            </a:r>
          </a:p>
        </p:txBody>
      </p:sp>
    </p:spTree>
    <p:extLst>
      <p:ext uri="{BB962C8B-B14F-4D97-AF65-F5344CB8AC3E}">
        <p14:creationId xmlns:p14="http://schemas.microsoft.com/office/powerpoint/2010/main" val="3519423578"/>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14288" y="0"/>
            <a:ext cx="12198284" cy="6858000"/>
          </a:xfrm>
          <a:prstGeom prst="rect">
            <a:avLst/>
          </a:prstGeom>
        </p:spPr>
      </p:pic>
      <p:pic>
        <p:nvPicPr>
          <p:cNvPr id="5" name="Picture 4">
            <a:extLst>
              <a:ext uri="{FF2B5EF4-FFF2-40B4-BE49-F238E27FC236}">
                <a16:creationId xmlns:a16="http://schemas.microsoft.com/office/drawing/2014/main" id="{1579E1E7-2FCD-A273-C773-FFBF21A5D115}"/>
              </a:ext>
            </a:extLst>
          </p:cNvPr>
          <p:cNvPicPr>
            <a:picLocks noChangeAspect="1"/>
          </p:cNvPicPr>
          <p:nvPr/>
        </p:nvPicPr>
        <p:blipFill>
          <a:blip r:embed="rId3"/>
          <a:stretch>
            <a:fillRect/>
          </a:stretch>
        </p:blipFill>
        <p:spPr>
          <a:xfrm>
            <a:off x="3671887" y="290631"/>
            <a:ext cx="5572126" cy="5953006"/>
          </a:xfrm>
          <a:prstGeom prst="rect">
            <a:avLst/>
          </a:prstGeom>
          <a:ln>
            <a:solidFill>
              <a:schemeClr val="accent1"/>
            </a:solidFill>
          </a:ln>
        </p:spPr>
      </p:pic>
    </p:spTree>
    <p:extLst>
      <p:ext uri="{BB962C8B-B14F-4D97-AF65-F5344CB8AC3E}">
        <p14:creationId xmlns:p14="http://schemas.microsoft.com/office/powerpoint/2010/main" val="186767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2" name="Rectangle 1">
            <a:extLst>
              <a:ext uri="{FF2B5EF4-FFF2-40B4-BE49-F238E27FC236}">
                <a16:creationId xmlns:a16="http://schemas.microsoft.com/office/drawing/2014/main" id="{D7CFFEE8-23E5-C54B-9A29-6FA8D2F843B2}"/>
              </a:ext>
            </a:extLst>
          </p:cNvPr>
          <p:cNvSpPr/>
          <p:nvPr/>
        </p:nvSpPr>
        <p:spPr>
          <a:xfrm>
            <a:off x="914400" y="739825"/>
            <a:ext cx="10414000" cy="4985980"/>
          </a:xfrm>
          <a:prstGeom prst="rect">
            <a:avLst/>
          </a:prstGeom>
        </p:spPr>
        <p:txBody>
          <a:bodyPr wrap="square">
            <a:spAutoFit/>
          </a:bodyPr>
          <a:lstStyle/>
          <a:p>
            <a:pPr algn="ctr"/>
            <a:r>
              <a:rPr lang="vi-VN" sz="2400" b="1" dirty="0">
                <a:solidFill>
                  <a:srgbClr val="002060"/>
                </a:solidFill>
              </a:rPr>
              <a:t>ĐỌC MỞ RỘNG</a:t>
            </a:r>
          </a:p>
          <a:p>
            <a:pPr algn="ctr"/>
            <a:endParaRPr lang="vi-VN" sz="2400" b="1" dirty="0">
              <a:solidFill>
                <a:srgbClr val="002060"/>
              </a:solidFill>
            </a:endParaRPr>
          </a:p>
          <a:p>
            <a:pPr algn="just">
              <a:lnSpc>
                <a:spcPct val="125000"/>
              </a:lnSpc>
            </a:pPr>
            <a:r>
              <a:rPr lang="vi-VN" sz="2400" dirty="0"/>
              <a:t>     </a:t>
            </a:r>
            <a:r>
              <a:rPr lang="vi-VN" sz="2400" dirty="0">
                <a:solidFill>
                  <a:srgbClr val="002060"/>
                </a:solidFill>
              </a:rPr>
              <a:t>–</a:t>
            </a:r>
            <a:r>
              <a:rPr lang="en-US" sz="2400" dirty="0">
                <a:solidFill>
                  <a:srgbClr val="002060"/>
                </a:solidFill>
              </a:rPr>
              <a:t> </a:t>
            </a:r>
            <a:r>
              <a:rPr lang="vi-VN" sz="2400" dirty="0">
                <a:solidFill>
                  <a:srgbClr val="002060"/>
                </a:solidFill>
              </a:rPr>
              <a:t>Nội dung tiết </a:t>
            </a:r>
            <a:r>
              <a:rPr lang="en-US" sz="2400" dirty="0">
                <a:solidFill>
                  <a:srgbClr val="002060"/>
                </a:solidFill>
              </a:rPr>
              <a:t>đ</a:t>
            </a:r>
            <a:r>
              <a:rPr lang="vi-VN" sz="2400" dirty="0">
                <a:solidFill>
                  <a:srgbClr val="002060"/>
                </a:solidFill>
              </a:rPr>
              <a:t>ọc mở rộng: HS được yêu cầu tự tìm sách, báo để đọc. Các em có cơ hội tự chọn văn bản (truyện, thơ, văn bản thông tin,...) để đọc ở nhà hoặc ở lớp. </a:t>
            </a:r>
            <a:r>
              <a:rPr lang="vi-VN" sz="2400" i="1" dirty="0">
                <a:solidFill>
                  <a:srgbClr val="002060"/>
                </a:solidFill>
              </a:rPr>
              <a:t>Tiếng Việt 4 </a:t>
            </a:r>
            <a:r>
              <a:rPr lang="vi-VN" sz="2400" dirty="0">
                <a:solidFill>
                  <a:srgbClr val="002060"/>
                </a:solidFill>
              </a:rPr>
              <a:t>giới thiệu các mẫu phiếu đọc sách, HS tham khảo để thiết kế phiếu đọc sách và ghi chép kết quả đọc vào phiếu.</a:t>
            </a:r>
          </a:p>
          <a:p>
            <a:pPr algn="just">
              <a:lnSpc>
                <a:spcPct val="125000"/>
              </a:lnSpc>
            </a:pPr>
            <a:r>
              <a:rPr lang="vi-VN" sz="2400" dirty="0">
                <a:solidFill>
                  <a:srgbClr val="002060"/>
                </a:solidFill>
              </a:rPr>
              <a:t>    – Mục đích của tiết đọc mở rộng: HS từng bước hình thành, phát triển thói quen và hứng thú đọc sách, phát triển kĩ năng tự đọc, tự học để m</a:t>
            </a:r>
            <a:r>
              <a:rPr lang="en-US" sz="2400" dirty="0">
                <a:solidFill>
                  <a:srgbClr val="002060"/>
                </a:solidFill>
              </a:rPr>
              <a:t>ở</a:t>
            </a:r>
            <a:r>
              <a:rPr lang="vi-VN" sz="2400" dirty="0">
                <a:solidFill>
                  <a:srgbClr val="002060"/>
                </a:solidFill>
              </a:rPr>
              <a:t> rộng hiểu biết.</a:t>
            </a:r>
          </a:p>
          <a:p>
            <a:pPr algn="just">
              <a:lnSpc>
                <a:spcPct val="125000"/>
              </a:lnSpc>
            </a:pPr>
            <a:r>
              <a:rPr lang="vi-VN" sz="2400" dirty="0">
                <a:solidFill>
                  <a:srgbClr val="002060"/>
                </a:solidFill>
              </a:rPr>
              <a:t>    –</a:t>
            </a:r>
            <a:r>
              <a:rPr lang="en-US" sz="2400" i="1" dirty="0">
                <a:solidFill>
                  <a:srgbClr val="002060"/>
                </a:solidFill>
              </a:rPr>
              <a:t> </a:t>
            </a:r>
            <a:r>
              <a:rPr lang="vi-VN" sz="2400" dirty="0">
                <a:solidFill>
                  <a:srgbClr val="002060"/>
                </a:solidFill>
              </a:rPr>
              <a:t>Thời gian d</a:t>
            </a:r>
            <a:r>
              <a:rPr lang="en-US" sz="2400" dirty="0">
                <a:solidFill>
                  <a:srgbClr val="002060"/>
                </a:solidFill>
              </a:rPr>
              <a:t>à</a:t>
            </a:r>
            <a:r>
              <a:rPr lang="vi-VN" sz="2400" dirty="0">
                <a:solidFill>
                  <a:srgbClr val="002060"/>
                </a:solidFill>
              </a:rPr>
              <a:t>nh cho đọc mở rộng: 2 tuần có 1 tiết đọc mở rộng,</a:t>
            </a:r>
            <a:r>
              <a:rPr lang="vi-VN" sz="2400" i="1" dirty="0">
                <a:solidFill>
                  <a:srgbClr val="002060"/>
                </a:solidFill>
              </a:rPr>
              <a:t> </a:t>
            </a:r>
            <a:r>
              <a:rPr lang="vi-VN" sz="2400" dirty="0">
                <a:solidFill>
                  <a:srgbClr val="002060"/>
                </a:solidFill>
              </a:rPr>
              <a:t>dành khoảng thời gian phù hợp để HS được chia sẻ kết quả đọc mở rộng ở lớp. </a:t>
            </a:r>
          </a:p>
        </p:txBody>
      </p:sp>
    </p:spTree>
    <p:extLst>
      <p:ext uri="{BB962C8B-B14F-4D97-AF65-F5344CB8AC3E}">
        <p14:creationId xmlns:p14="http://schemas.microsoft.com/office/powerpoint/2010/main" val="1671233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5">
            <a:extLst>
              <a:ext uri="{FF2B5EF4-FFF2-40B4-BE49-F238E27FC236}">
                <a16:creationId xmlns:a16="http://schemas.microsoft.com/office/drawing/2014/main" id="{3DB02421-0E56-8F48-9757-961EED4C7480}"/>
              </a:ext>
            </a:extLst>
          </p:cNvPr>
          <p:cNvSpPr/>
          <p:nvPr/>
        </p:nvSpPr>
        <p:spPr>
          <a:xfrm>
            <a:off x="8023816" y="1734986"/>
            <a:ext cx="3726223" cy="2082634"/>
          </a:xfrm>
          <a:prstGeom prst="wedgeRoundRectCallout">
            <a:avLst>
              <a:gd name="adj1" fmla="val -100195"/>
              <a:gd name="adj2" fmla="val -33871"/>
              <a:gd name="adj3" fmla="val 16667"/>
            </a:avLst>
          </a:prstGeom>
          <a:solidFill>
            <a:srgbClr val="FADAE2"/>
          </a:solidFill>
          <a:ln>
            <a:solidFill>
              <a:srgbClr val="A568D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27EA31A-7C6F-2049-BC0A-F246B6ACCC21}"/>
              </a:ext>
            </a:extLst>
          </p:cNvPr>
          <p:cNvSpPr/>
          <p:nvPr/>
        </p:nvSpPr>
        <p:spPr>
          <a:xfrm>
            <a:off x="8343899" y="2144795"/>
            <a:ext cx="3258821" cy="1200329"/>
          </a:xfrm>
          <a:prstGeom prst="rect">
            <a:avLst/>
          </a:prstGeom>
        </p:spPr>
        <p:txBody>
          <a:bodyPr wrap="square">
            <a:spAutoFit/>
          </a:bodyPr>
          <a:lstStyle/>
          <a:p>
            <a:pPr marL="533387" indent="-533387" algn="just">
              <a:tabLst>
                <a:tab pos="761981" algn="l"/>
              </a:tabLst>
            </a:pPr>
            <a:r>
              <a:rPr lang="en-US" sz="2400" b="1" dirty="0" err="1">
                <a:solidFill>
                  <a:srgbClr val="002060"/>
                </a:solidFill>
                <a:latin typeface="Arial" panose="020B0604020202020204" pitchFamily="34" charset="0"/>
                <a:cs typeface="Arial" panose="020B0604020202020204" pitchFamily="34" charset="0"/>
              </a:rPr>
              <a:t>Đọc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mở</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rộng</a:t>
            </a:r>
            <a:r>
              <a:rPr lang="en-US" sz="2400" b="1" dirty="0">
                <a:solidFill>
                  <a:srgbClr val="002060"/>
                </a:solidFill>
                <a:latin typeface="Arial" panose="020B0604020202020204" pitchFamily="34" charset="0"/>
                <a:cs typeface="Arial" panose="020B0604020202020204" pitchFamily="34" charset="0"/>
              </a:rPr>
              <a:t> </a:t>
            </a:r>
          </a:p>
          <a:p>
            <a:pPr marL="533387" indent="-533387" algn="just">
              <a:tabLst>
                <a:tab pos="761981" algn="l"/>
              </a:tabLst>
            </a:pP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chỉ</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dẫn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cụ</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thể</a:t>
            </a:r>
            <a:r>
              <a:rPr lang="vi-VN"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tự</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thực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hiện</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A2DA81E-3037-5DEF-7F7B-7C000C0AFF68}"/>
              </a:ext>
            </a:extLst>
          </p:cNvPr>
          <p:cNvPicPr>
            <a:picLocks noChangeAspect="1"/>
          </p:cNvPicPr>
          <p:nvPr/>
        </p:nvPicPr>
        <p:blipFill>
          <a:blip r:embed="rId2"/>
          <a:stretch>
            <a:fillRect/>
          </a:stretch>
        </p:blipFill>
        <p:spPr>
          <a:xfrm>
            <a:off x="1526095" y="217401"/>
            <a:ext cx="4655249" cy="6423197"/>
          </a:xfrm>
          <a:prstGeom prst="rect">
            <a:avLst/>
          </a:prstGeom>
          <a:ln>
            <a:solidFill>
              <a:schemeClr val="accent1"/>
            </a:solidFill>
          </a:ln>
        </p:spPr>
      </p:pic>
    </p:spTree>
    <p:extLst>
      <p:ext uri="{BB962C8B-B14F-4D97-AF65-F5344CB8AC3E}">
        <p14:creationId xmlns:p14="http://schemas.microsoft.com/office/powerpoint/2010/main" val="23511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12" name="Wave 11"/>
          <p:cNvSpPr/>
          <p:nvPr/>
        </p:nvSpPr>
        <p:spPr>
          <a:xfrm>
            <a:off x="619760" y="1706880"/>
            <a:ext cx="11226800" cy="4752249"/>
          </a:xfrm>
          <a:prstGeom prst="wave">
            <a:avLst>
              <a:gd name="adj1" fmla="val 3709"/>
              <a:gd name="adj2" fmla="val -1635"/>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endParaRPr lang="vi-VN" dirty="0">
              <a:solidFill>
                <a:srgbClr val="002060"/>
              </a:solidFill>
              <a:cs typeface="Arial" panose="020B0604020202020204" pitchFamily="34" charset="0"/>
            </a:endParaRPr>
          </a:p>
          <a:p>
            <a:endParaRPr lang="vi-VN" dirty="0">
              <a:solidFill>
                <a:srgbClr val="002060"/>
              </a:solidFill>
              <a:cs typeface="Arial" panose="020B0604020202020204" pitchFamily="34" charset="0"/>
            </a:endParaRPr>
          </a:p>
          <a:p>
            <a:endParaRPr lang="vi-VN" dirty="0">
              <a:solidFill>
                <a:srgbClr val="002060"/>
              </a:solidFill>
              <a:cs typeface="Arial" panose="020B0604020202020204" pitchFamily="34" charset="0"/>
            </a:endParaRPr>
          </a:p>
          <a:p>
            <a:pPr>
              <a:lnSpc>
                <a:spcPct val="125000"/>
              </a:lnSpc>
            </a:pPr>
            <a:endParaRPr lang="vi-VN" sz="2400" dirty="0">
              <a:solidFill>
                <a:srgbClr val="002060"/>
              </a:solidFill>
              <a:cs typeface="Arial" panose="020B0604020202020204" pitchFamily="34" charset="0"/>
            </a:endParaRPr>
          </a:p>
          <a:p>
            <a:pPr algn="just">
              <a:lnSpc>
                <a:spcPct val="125000"/>
              </a:lnSpc>
            </a:pPr>
            <a:r>
              <a:rPr lang="vi-VN" sz="2400" dirty="0">
                <a:solidFill>
                  <a:srgbClr val="002060"/>
                </a:solidFill>
                <a:cs typeface="Arial" panose="020B0604020202020204" pitchFamily="34" charset="0"/>
              </a:rPr>
              <a:t>         </a:t>
            </a:r>
            <a:r>
              <a:rPr lang="vi-VN" sz="2400" i="1" dirty="0">
                <a:solidFill>
                  <a:srgbClr val="002060"/>
                </a:solidFill>
              </a:rPr>
              <a:t>Tiếng Việt 4 </a:t>
            </a:r>
            <a:r>
              <a:rPr lang="vi-VN" sz="2400" dirty="0">
                <a:solidFill>
                  <a:srgbClr val="002060"/>
                </a:solidFill>
              </a:rPr>
              <a:t>không còn nội dung luyện viết chữ (chữ viết thường, chữ viết hoa) và viết chính tả riêng biệt mà được tích hợp vào hoạt động viết đoạn văn, văn bản. Các kiểu bài viết được thực hiện ở </a:t>
            </a:r>
            <a:r>
              <a:rPr lang="vi-VN" sz="2400" i="1" dirty="0">
                <a:solidFill>
                  <a:srgbClr val="002060"/>
                </a:solidFill>
              </a:rPr>
              <a:t>Tiếng Việt 4</a:t>
            </a:r>
            <a:r>
              <a:rPr lang="vi-VN" sz="2400" dirty="0">
                <a:solidFill>
                  <a:srgbClr val="002060"/>
                </a:solidFill>
              </a:rPr>
              <a:t>:</a:t>
            </a:r>
          </a:p>
          <a:p>
            <a:pPr algn="just">
              <a:lnSpc>
                <a:spcPct val="125000"/>
              </a:lnSpc>
            </a:pPr>
            <a:r>
              <a:rPr lang="vi-VN" sz="2400" dirty="0">
                <a:solidFill>
                  <a:srgbClr val="002060"/>
                </a:solidFill>
              </a:rPr>
              <a:t>    – Viết bài văn thuật lại một sự việc đã chứng kiến (nhìn, xem) hoặc tham gia và chia sẻ suy nghĩ, tình cảm về sự việc đó. </a:t>
            </a:r>
          </a:p>
          <a:p>
            <a:pPr algn="just">
              <a:lnSpc>
                <a:spcPct val="125000"/>
              </a:lnSpc>
            </a:pPr>
            <a:r>
              <a:rPr lang="vi-VN" sz="2400" dirty="0">
                <a:solidFill>
                  <a:srgbClr val="002060"/>
                </a:solidFill>
              </a:rPr>
              <a:t>    – Viết bài văn kể lại câu chuyện đã đọc, đã nghe hoặc viết đoạn văn tưởng tượng dựa vào c</a:t>
            </a:r>
            <a:r>
              <a:rPr lang="en-US" sz="2400" dirty="0" err="1">
                <a:solidFill>
                  <a:srgbClr val="002060"/>
                </a:solidFill>
              </a:rPr>
              <a:t>âu</a:t>
            </a:r>
            <a:r>
              <a:rPr lang="vi-VN" sz="2400" dirty="0">
                <a:solidFill>
                  <a:srgbClr val="002060"/>
                </a:solidFill>
              </a:rPr>
              <a:t> chuyện đã đọc, đã nghe. </a:t>
            </a:r>
          </a:p>
          <a:p>
            <a:pPr algn="just">
              <a:lnSpc>
                <a:spcPct val="125000"/>
              </a:lnSpc>
            </a:pPr>
            <a:r>
              <a:rPr lang="vi-VN" sz="2400" dirty="0">
                <a:solidFill>
                  <a:srgbClr val="002060"/>
                </a:solidFill>
              </a:rPr>
              <a:t>    – Viết bài văn mi</a:t>
            </a:r>
            <a:r>
              <a:rPr lang="en-US" sz="2400" dirty="0" err="1">
                <a:solidFill>
                  <a:srgbClr val="002060"/>
                </a:solidFill>
              </a:rPr>
              <a:t>êu</a:t>
            </a:r>
            <a:r>
              <a:rPr lang="vi-VN" sz="2400" dirty="0">
                <a:solidFill>
                  <a:srgbClr val="002060"/>
                </a:solidFill>
              </a:rPr>
              <a:t> tả con vật, cây cối; sử dụng nhân hoá và những từ ngữ gợi đặc điểm nổi bật của đối tượng được tả. </a:t>
            </a:r>
          </a:p>
          <a:p>
            <a:pPr algn="just">
              <a:lnSpc>
                <a:spcPct val="125000"/>
              </a:lnSpc>
            </a:pPr>
            <a:r>
              <a:rPr lang="vi-VN" sz="2400" dirty="0">
                <a:solidFill>
                  <a:srgbClr val="002060"/>
                </a:solidFill>
              </a:rPr>
              <a:t> </a:t>
            </a:r>
          </a:p>
          <a:p>
            <a:pPr algn="just"/>
            <a:endParaRPr lang="vi-VN" sz="2400" dirty="0">
              <a:solidFill>
                <a:srgbClr val="002060"/>
              </a:solidFill>
            </a:endParaRPr>
          </a:p>
          <a:p>
            <a:pPr algn="just"/>
            <a:endParaRPr lang="en-US" sz="2400" dirty="0">
              <a:solidFill>
                <a:srgbClr val="002060"/>
              </a:solidFill>
            </a:endParaRPr>
          </a:p>
        </p:txBody>
      </p:sp>
      <p:sp>
        <p:nvSpPr>
          <p:cNvPr id="6" name="Rectangle 5"/>
          <p:cNvSpPr/>
          <p:nvPr/>
        </p:nvSpPr>
        <p:spPr>
          <a:xfrm>
            <a:off x="361654" y="814215"/>
            <a:ext cx="10438425"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   4.</a:t>
            </a:r>
            <a:r>
              <a:rPr lang="vi-VN" sz="2800" b="1" dirty="0">
                <a:solidFill>
                  <a:srgbClr val="002060"/>
                </a:solidFill>
                <a:latin typeface="Arial" panose="020B0604020202020204" pitchFamily="34" charset="0"/>
                <a:cs typeface="Arial" panose="020B0604020202020204" pitchFamily="34" charset="0"/>
              </a:rPr>
              <a:t> PHƯƠNG PHÁP DẠY HỌC KĨ NĂNG </a:t>
            </a:r>
            <a:r>
              <a:rPr lang="vi-VN" sz="2800" b="1" dirty="0">
                <a:solidFill>
                  <a:srgbClr val="C00000"/>
                </a:solidFill>
                <a:latin typeface="Arial" panose="020B0604020202020204" pitchFamily="34" charset="0"/>
                <a:cs typeface="Arial" panose="020B0604020202020204" pitchFamily="34" charset="0"/>
              </a:rPr>
              <a:t>VIẾT</a:t>
            </a:r>
          </a:p>
        </p:txBody>
      </p:sp>
    </p:spTree>
    <p:extLst>
      <p:ext uri="{BB962C8B-B14F-4D97-AF65-F5344CB8AC3E}">
        <p14:creationId xmlns:p14="http://schemas.microsoft.com/office/powerpoint/2010/main" val="1905365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12" name="Wave 11"/>
          <p:cNvSpPr/>
          <p:nvPr/>
        </p:nvSpPr>
        <p:spPr>
          <a:xfrm>
            <a:off x="671512" y="1957388"/>
            <a:ext cx="11347767" cy="4501741"/>
          </a:xfrm>
          <a:prstGeom prst="wave">
            <a:avLst>
              <a:gd name="adj1" fmla="val 3709"/>
              <a:gd name="adj2" fmla="val -2257"/>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endParaRPr lang="vi-VN" dirty="0"/>
          </a:p>
          <a:p>
            <a:endParaRPr lang="vi-VN" dirty="0"/>
          </a:p>
          <a:p>
            <a:endParaRPr lang="vi-VN" dirty="0"/>
          </a:p>
          <a:p>
            <a:endParaRPr lang="vi-VN" sz="2100" dirty="0"/>
          </a:p>
          <a:p>
            <a:pPr algn="just">
              <a:lnSpc>
                <a:spcPct val="125000"/>
              </a:lnSpc>
            </a:pPr>
            <a:r>
              <a:rPr lang="vi-VN" sz="2400" dirty="0">
                <a:solidFill>
                  <a:srgbClr val="002060"/>
                </a:solidFill>
              </a:rPr>
              <a:t>    – Viết đoạn văn nêu tình cảm, cảm xúc về một nhân vật trong văn học hoặc một người gần gũi, thân thiết. </a:t>
            </a:r>
          </a:p>
          <a:p>
            <a:pPr algn="just">
              <a:lnSpc>
                <a:spcPct val="125000"/>
              </a:lnSpc>
            </a:pPr>
            <a:r>
              <a:rPr lang="vi-VN" sz="2400" dirty="0">
                <a:solidFill>
                  <a:srgbClr val="002060"/>
                </a:solidFill>
              </a:rPr>
              <a:t>   –  Viết đoạn văn </a:t>
            </a:r>
            <a:r>
              <a:rPr lang="en-US" sz="2400" dirty="0" err="1">
                <a:solidFill>
                  <a:srgbClr val="002060"/>
                </a:solidFill>
                <a:cs typeface="Arial" panose="020B0604020202020204" pitchFamily="34" charset="0"/>
              </a:rPr>
              <a:t>nêu</a:t>
            </a:r>
            <a:r>
              <a:rPr lang="en-US" sz="2400" dirty="0">
                <a:solidFill>
                  <a:srgbClr val="002060"/>
                </a:solidFill>
              </a:rPr>
              <a:t> </a:t>
            </a:r>
            <a:r>
              <a:rPr lang="vi-VN" sz="2400" dirty="0">
                <a:solidFill>
                  <a:srgbClr val="002060"/>
                </a:solidFill>
              </a:rPr>
              <a:t>lí do </a:t>
            </a:r>
            <a:r>
              <a:rPr lang="en-US" sz="2400" dirty="0" err="1">
                <a:solidFill>
                  <a:srgbClr val="002060"/>
                </a:solidFill>
                <a:cs typeface="Arial" panose="020B0604020202020204" pitchFamily="34" charset="0"/>
              </a:rPr>
              <a:t>yêu</a:t>
            </a:r>
            <a:r>
              <a:rPr lang="en-US" sz="2400" dirty="0">
                <a:solidFill>
                  <a:srgbClr val="002060"/>
                </a:solidFill>
              </a:rPr>
              <a:t> </a:t>
            </a:r>
            <a:r>
              <a:rPr lang="vi-VN" sz="2400" dirty="0">
                <a:solidFill>
                  <a:srgbClr val="002060"/>
                </a:solidFill>
              </a:rPr>
              <a:t>thích câu chuyện đã đọc hoặc đã nghe. </a:t>
            </a:r>
          </a:p>
          <a:p>
            <a:pPr algn="just">
              <a:lnSpc>
                <a:spcPct val="125000"/>
              </a:lnSpc>
            </a:pPr>
            <a:r>
              <a:rPr lang="vi-VN" sz="2400" dirty="0">
                <a:solidFill>
                  <a:srgbClr val="002060"/>
                </a:solidFill>
              </a:rPr>
              <a:t>   – Viết văn bản hướng dẫn các bước thực hiện một công việc hoặc làm, sử dụng một sản phẩm gồm 2 – 3 bước. </a:t>
            </a:r>
          </a:p>
          <a:p>
            <a:pPr algn="just">
              <a:lnSpc>
                <a:spcPct val="125000"/>
              </a:lnSpc>
            </a:pPr>
            <a:r>
              <a:rPr lang="vi-VN" sz="2400" dirty="0">
                <a:solidFill>
                  <a:srgbClr val="002060"/>
                </a:solidFill>
              </a:rPr>
              <a:t>   – Viết báo cáo thảo luận nhóm</a:t>
            </a:r>
            <a:r>
              <a:rPr lang="en-US" sz="2400" dirty="0">
                <a:solidFill>
                  <a:srgbClr val="002060"/>
                </a:solidFill>
              </a:rPr>
              <a:t>;</a:t>
            </a:r>
            <a:r>
              <a:rPr lang="vi-VN" sz="2400" dirty="0">
                <a:solidFill>
                  <a:srgbClr val="002060"/>
                </a:solidFill>
              </a:rPr>
              <a:t> đơn theo mẫu</a:t>
            </a:r>
            <a:r>
              <a:rPr lang="en-US" sz="2400" dirty="0">
                <a:solidFill>
                  <a:srgbClr val="002060"/>
                </a:solidFill>
              </a:rPr>
              <a:t>;</a:t>
            </a:r>
            <a:r>
              <a:rPr lang="vi-VN" sz="2400" dirty="0">
                <a:solidFill>
                  <a:srgbClr val="002060"/>
                </a:solidFill>
              </a:rPr>
              <a:t> thư cho người thân, bạn bè. </a:t>
            </a:r>
          </a:p>
          <a:p>
            <a:pPr algn="just"/>
            <a:r>
              <a:rPr lang="vi-VN" sz="2400" dirty="0">
                <a:solidFill>
                  <a:srgbClr val="002060"/>
                </a:solidFill>
              </a:rPr>
              <a:t> </a:t>
            </a:r>
          </a:p>
          <a:p>
            <a:pPr algn="just"/>
            <a:endParaRPr lang="vi-VN" sz="2400" dirty="0">
              <a:solidFill>
                <a:srgbClr val="002060"/>
              </a:solidFill>
            </a:endParaRPr>
          </a:p>
          <a:p>
            <a:pPr algn="just"/>
            <a:endParaRPr lang="en-US" sz="2400" dirty="0">
              <a:solidFill>
                <a:srgbClr val="002060"/>
              </a:solidFill>
            </a:endParaRPr>
          </a:p>
        </p:txBody>
      </p:sp>
      <p:sp>
        <p:nvSpPr>
          <p:cNvPr id="6" name="Rectangle 5"/>
          <p:cNvSpPr/>
          <p:nvPr/>
        </p:nvSpPr>
        <p:spPr>
          <a:xfrm>
            <a:off x="361654" y="814215"/>
            <a:ext cx="10611145"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PHƯƠNG PHÁP DẠY HỌC KĨ NĂNG </a:t>
            </a:r>
            <a:r>
              <a:rPr lang="vi-VN" sz="2800" b="1" dirty="0">
                <a:solidFill>
                  <a:srgbClr val="C00000"/>
                </a:solidFill>
                <a:latin typeface="Arial" panose="020B0604020202020204" pitchFamily="34" charset="0"/>
                <a:cs typeface="Arial" panose="020B0604020202020204" pitchFamily="34" charset="0"/>
              </a:rPr>
              <a:t>VIẾT</a:t>
            </a:r>
          </a:p>
        </p:txBody>
      </p:sp>
    </p:spTree>
    <p:extLst>
      <p:ext uri="{BB962C8B-B14F-4D97-AF65-F5344CB8AC3E}">
        <p14:creationId xmlns:p14="http://schemas.microsoft.com/office/powerpoint/2010/main" val="16379120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1" y="0"/>
            <a:ext cx="12198284" cy="6858000"/>
          </a:xfrm>
          <a:prstGeom prst="rect">
            <a:avLst/>
          </a:prstGeom>
        </p:spPr>
      </p:pic>
      <p:sp>
        <p:nvSpPr>
          <p:cNvPr id="10" name="Rectangle 9"/>
          <p:cNvSpPr/>
          <p:nvPr/>
        </p:nvSpPr>
        <p:spPr>
          <a:xfrm>
            <a:off x="397216" y="669728"/>
            <a:ext cx="10366025" cy="553990"/>
          </a:xfrm>
          <a:prstGeom prst="rect">
            <a:avLst/>
          </a:prstGeom>
        </p:spPr>
        <p:txBody>
          <a:bodyPr wrap="square" lIns="121912" tIns="60956" rIns="121912" bIns="60956">
            <a:spAutoFit/>
          </a:bodyPr>
          <a:lstStyle/>
          <a:p>
            <a:pPr lvl="0" algn="just"/>
            <a:r>
              <a:rPr lang="en-US" sz="2800" b="1" dirty="0">
                <a:solidFill>
                  <a:srgbClr val="0432FF"/>
                </a:solidFill>
                <a:latin typeface="Arial" panose="020B0604020202020204" pitchFamily="34" charset="0"/>
                <a:cs typeface="Arial" panose="020B0604020202020204" pitchFamily="34" charset="0"/>
              </a:rPr>
              <a:t>                                            </a:t>
            </a:r>
            <a:endParaRPr lang="en-US" sz="2400" b="1"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673768" y="1569780"/>
            <a:ext cx="11138594" cy="1169551"/>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endParaRPr lang="en-US" sz="2200" dirty="0">
              <a:latin typeface="Arial" panose="020B0604020202020204" pitchFamily="34" charset="0"/>
              <a:cs typeface="Arial" panose="020B0604020202020204" pitchFamily="34" charset="0"/>
            </a:endParaRPr>
          </a:p>
          <a:p>
            <a:pPr algn="just"/>
            <a:r>
              <a:rPr lang="vi-VN"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Tiếng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Việt</a:t>
            </a:r>
            <a:r>
              <a:rPr lang="en-US" sz="2400" i="1" dirty="0">
                <a:solidFill>
                  <a:srgbClr val="002060"/>
                </a:solidFill>
                <a:latin typeface="Arial" panose="020B0604020202020204" pitchFamily="34" charset="0"/>
                <a:cs typeface="Arial" panose="020B0604020202020204" pitchFamily="34" charset="0"/>
              </a:rPr>
              <a:t> 4 </a:t>
            </a:r>
            <a:r>
              <a:rPr lang="vi-VN" sz="2400" dirty="0">
                <a:solidFill>
                  <a:srgbClr val="002060"/>
                </a:solidFill>
                <a:latin typeface="Arial" panose="020B0604020202020204" pitchFamily="34" charset="0"/>
                <a:cs typeface="Arial" panose="020B0604020202020204" pitchFamily="34" charset="0"/>
              </a:rPr>
              <a:t>tạo cơ hội cho </a:t>
            </a:r>
            <a:r>
              <a:rPr lang="en-US" sz="2400" dirty="0">
                <a:solidFill>
                  <a:srgbClr val="002060"/>
                </a:solidFill>
                <a:latin typeface="Arial" panose="020B0604020202020204" pitchFamily="34" charset="0"/>
                <a:cs typeface="Arial" panose="020B0604020202020204" pitchFamily="34" charset="0"/>
              </a:rPr>
              <a:t>HS </a:t>
            </a:r>
            <a:r>
              <a:rPr lang="vi-VN" sz="2400" dirty="0">
                <a:solidFill>
                  <a:srgbClr val="002060"/>
                </a:solidFill>
                <a:latin typeface="Arial" panose="020B0604020202020204" pitchFamily="34" charset="0"/>
                <a:cs typeface="Arial" panose="020B0604020202020204" pitchFamily="34" charset="0"/>
              </a:rPr>
              <a:t>thực hành nhiều </a:t>
            </a:r>
            <a:r>
              <a:rPr lang="en-US" sz="2400" dirty="0" err="1">
                <a:solidFill>
                  <a:srgbClr val="002060"/>
                </a:solidFill>
                <a:latin typeface="Arial" panose="020B0604020202020204" pitchFamily="34" charset="0"/>
                <a:cs typeface="Arial" panose="020B0604020202020204" pitchFamily="34" charset="0"/>
              </a:rPr>
              <a:t>nhưng</a:t>
            </a:r>
            <a:r>
              <a:rPr lang="vi-VN" sz="2400" dirty="0">
                <a:solidFill>
                  <a:srgbClr val="002060"/>
                </a:solidFill>
                <a:latin typeface="Arial" panose="020B0604020202020204" pitchFamily="34" charset="0"/>
                <a:cs typeface="Arial" panose="020B0604020202020204" pitchFamily="34" charset="0"/>
              </a:rPr>
              <a:t> không gây áp lực cho các em vì có hướng dẫn cụ thể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lí</a:t>
            </a:r>
            <a:r>
              <a:rPr lang="vi-VN" sz="2400" dirty="0">
                <a:solidFill>
                  <a:srgbClr val="002060"/>
                </a:solidFill>
                <a:latin typeface="Arial" panose="020B060402020202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p:txBody>
      </p:sp>
      <p:grpSp>
        <p:nvGrpSpPr>
          <p:cNvPr id="7" name="Google Shape;425;p39"/>
          <p:cNvGrpSpPr/>
          <p:nvPr/>
        </p:nvGrpSpPr>
        <p:grpSpPr>
          <a:xfrm rot="5400000">
            <a:off x="1186518" y="1746959"/>
            <a:ext cx="329290" cy="453829"/>
            <a:chOff x="1113100" y="2199475"/>
            <a:chExt cx="801900" cy="709925"/>
          </a:xfrm>
          <a:solidFill>
            <a:schemeClr val="accent6">
              <a:lumMod val="40000"/>
              <a:lumOff val="60000"/>
            </a:schemeClr>
          </a:solidFill>
        </p:grpSpPr>
        <p:sp>
          <p:nvSpPr>
            <p:cNvPr id="11"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121900" tIns="121900" rIns="121900" bIns="121900" anchor="ctr" anchorCtr="0">
              <a:noAutofit/>
            </a:bodyPr>
            <a:lstStyle/>
            <a:p>
              <a:endParaRPr sz="2400"/>
            </a:p>
          </p:txBody>
        </p:sp>
        <p:sp>
          <p:nvSpPr>
            <p:cNvPr id="12"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121900" tIns="121900" rIns="121900" bIns="121900" anchor="ctr" anchorCtr="0">
              <a:noAutofit/>
            </a:bodyPr>
            <a:lstStyle/>
            <a:p>
              <a:endParaRPr sz="2400"/>
            </a:p>
          </p:txBody>
        </p:sp>
      </p:grpSp>
      <p:sp>
        <p:nvSpPr>
          <p:cNvPr id="13" name="Rectangle 12"/>
          <p:cNvSpPr/>
          <p:nvPr/>
        </p:nvSpPr>
        <p:spPr>
          <a:xfrm>
            <a:off x="673768" y="3174501"/>
            <a:ext cx="11138594" cy="1200329"/>
          </a:xfrm>
          <a:prstGeom prst="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r>
              <a:rPr lang="vi-VN" sz="2400" dirty="0">
                <a:solidFill>
                  <a:srgbClr val="002060"/>
                </a:solidFill>
                <a:latin typeface="Arial" panose="020B0604020202020204" pitchFamily="34" charset="0"/>
                <a:cs typeface="Arial" panose="020B0604020202020204" pitchFamily="34" charset="0"/>
              </a:rPr>
              <a:t>    Sách chú trọng hơn đến việc rèn cho HS nắm vững quy trình viết, cũng chính là rèn cho HS phương pháp học, phương pháp làm việc, phương pháp tư duy.</a:t>
            </a:r>
            <a:endParaRPr lang="en-US" sz="2400" dirty="0">
              <a:solidFill>
                <a:srgbClr val="002060"/>
              </a:solidFill>
              <a:latin typeface="Arial" panose="020B0604020202020204" pitchFamily="34" charset="0"/>
              <a:cs typeface="Arial" panose="020B0604020202020204" pitchFamily="34" charset="0"/>
            </a:endParaRPr>
          </a:p>
          <a:p>
            <a:pPr algn="just"/>
            <a:r>
              <a:rPr lang="vi-VN" sz="2400" dirty="0">
                <a:solidFill>
                  <a:srgbClr val="002060"/>
                </a:solidFill>
                <a:latin typeface="Arial" panose="020B0604020202020204" pitchFamily="34" charset="0"/>
                <a:cs typeface="Arial" panose="020B0604020202020204" pitchFamily="34" charset="0"/>
              </a:rPr>
              <a:t> </a:t>
            </a:r>
          </a:p>
        </p:txBody>
      </p:sp>
      <p:grpSp>
        <p:nvGrpSpPr>
          <p:cNvPr id="14" name="Google Shape;425;p39"/>
          <p:cNvGrpSpPr/>
          <p:nvPr/>
        </p:nvGrpSpPr>
        <p:grpSpPr>
          <a:xfrm rot="5400000">
            <a:off x="1082461" y="4381347"/>
            <a:ext cx="329290" cy="453829"/>
            <a:chOff x="1113100" y="2199475"/>
            <a:chExt cx="801900" cy="709925"/>
          </a:xfrm>
          <a:solidFill>
            <a:schemeClr val="accent4">
              <a:lumMod val="60000"/>
              <a:lumOff val="40000"/>
            </a:schemeClr>
          </a:solidFill>
        </p:grpSpPr>
        <p:sp>
          <p:nvSpPr>
            <p:cNvPr id="15" name="Google Shape;426;p39"/>
            <p:cNvSpPr/>
            <p:nvPr/>
          </p:nvSpPr>
          <p:spPr>
            <a:xfrm>
              <a:off x="1113100" y="2291450"/>
              <a:ext cx="735850" cy="617950"/>
            </a:xfrm>
            <a:custGeom>
              <a:avLst/>
              <a:gdLst/>
              <a:ahLst/>
              <a:cxnLst/>
              <a:rect l="l" t="t" r="r" b="b"/>
              <a:pathLst>
                <a:path w="29434" h="24718" extrusionOk="0">
                  <a:moveTo>
                    <a:pt x="26604" y="13869"/>
                  </a:moveTo>
                  <a:lnTo>
                    <a:pt x="26509" y="13963"/>
                  </a:lnTo>
                  <a:lnTo>
                    <a:pt x="26509" y="14057"/>
                  </a:lnTo>
                  <a:lnTo>
                    <a:pt x="26604" y="14246"/>
                  </a:lnTo>
                  <a:lnTo>
                    <a:pt x="26604" y="13869"/>
                  </a:lnTo>
                  <a:close/>
                  <a:moveTo>
                    <a:pt x="7925" y="23397"/>
                  </a:moveTo>
                  <a:lnTo>
                    <a:pt x="8302" y="23491"/>
                  </a:lnTo>
                  <a:lnTo>
                    <a:pt x="8113" y="23491"/>
                  </a:lnTo>
                  <a:lnTo>
                    <a:pt x="7925" y="23397"/>
                  </a:lnTo>
                  <a:close/>
                  <a:moveTo>
                    <a:pt x="28962" y="1"/>
                  </a:moveTo>
                  <a:lnTo>
                    <a:pt x="28962" y="95"/>
                  </a:lnTo>
                  <a:lnTo>
                    <a:pt x="28774" y="284"/>
                  </a:lnTo>
                  <a:lnTo>
                    <a:pt x="28868" y="284"/>
                  </a:lnTo>
                  <a:lnTo>
                    <a:pt x="28868" y="567"/>
                  </a:lnTo>
                  <a:lnTo>
                    <a:pt x="28679" y="567"/>
                  </a:lnTo>
                  <a:lnTo>
                    <a:pt x="28868" y="661"/>
                  </a:lnTo>
                  <a:lnTo>
                    <a:pt x="28679" y="850"/>
                  </a:lnTo>
                  <a:lnTo>
                    <a:pt x="28679" y="1039"/>
                  </a:lnTo>
                  <a:lnTo>
                    <a:pt x="28585" y="1039"/>
                  </a:lnTo>
                  <a:lnTo>
                    <a:pt x="28491" y="1227"/>
                  </a:lnTo>
                  <a:lnTo>
                    <a:pt x="28679" y="1416"/>
                  </a:lnTo>
                  <a:lnTo>
                    <a:pt x="28962" y="1605"/>
                  </a:lnTo>
                  <a:lnTo>
                    <a:pt x="28585" y="1793"/>
                  </a:lnTo>
                  <a:lnTo>
                    <a:pt x="28868" y="1982"/>
                  </a:lnTo>
                  <a:lnTo>
                    <a:pt x="28962" y="2171"/>
                  </a:lnTo>
                  <a:lnTo>
                    <a:pt x="28868" y="2265"/>
                  </a:lnTo>
                  <a:lnTo>
                    <a:pt x="28774" y="2359"/>
                  </a:lnTo>
                  <a:lnTo>
                    <a:pt x="28868" y="2359"/>
                  </a:lnTo>
                  <a:lnTo>
                    <a:pt x="28774" y="2454"/>
                  </a:lnTo>
                  <a:lnTo>
                    <a:pt x="28868" y="2548"/>
                  </a:lnTo>
                  <a:lnTo>
                    <a:pt x="28868" y="2642"/>
                  </a:lnTo>
                  <a:lnTo>
                    <a:pt x="28585" y="2642"/>
                  </a:lnTo>
                  <a:lnTo>
                    <a:pt x="28679" y="2737"/>
                  </a:lnTo>
                  <a:lnTo>
                    <a:pt x="28774" y="2831"/>
                  </a:lnTo>
                  <a:lnTo>
                    <a:pt x="28774" y="3303"/>
                  </a:lnTo>
                  <a:lnTo>
                    <a:pt x="28679" y="3680"/>
                  </a:lnTo>
                  <a:lnTo>
                    <a:pt x="28585" y="3963"/>
                  </a:lnTo>
                  <a:lnTo>
                    <a:pt x="28774" y="4058"/>
                  </a:lnTo>
                  <a:lnTo>
                    <a:pt x="28774" y="4341"/>
                  </a:lnTo>
                  <a:lnTo>
                    <a:pt x="28585" y="4246"/>
                  </a:lnTo>
                  <a:lnTo>
                    <a:pt x="28585" y="4341"/>
                  </a:lnTo>
                  <a:lnTo>
                    <a:pt x="28679" y="4435"/>
                  </a:lnTo>
                  <a:lnTo>
                    <a:pt x="28491" y="4435"/>
                  </a:lnTo>
                  <a:lnTo>
                    <a:pt x="28585" y="4718"/>
                  </a:lnTo>
                  <a:lnTo>
                    <a:pt x="28491" y="5001"/>
                  </a:lnTo>
                  <a:lnTo>
                    <a:pt x="28774" y="4907"/>
                  </a:lnTo>
                  <a:lnTo>
                    <a:pt x="29057" y="5095"/>
                  </a:lnTo>
                  <a:lnTo>
                    <a:pt x="29057" y="5095"/>
                  </a:lnTo>
                  <a:lnTo>
                    <a:pt x="28774" y="5001"/>
                  </a:lnTo>
                  <a:lnTo>
                    <a:pt x="28679" y="5001"/>
                  </a:lnTo>
                  <a:lnTo>
                    <a:pt x="28774" y="5095"/>
                  </a:lnTo>
                  <a:lnTo>
                    <a:pt x="28585" y="5095"/>
                  </a:lnTo>
                  <a:lnTo>
                    <a:pt x="28396" y="5567"/>
                  </a:lnTo>
                  <a:lnTo>
                    <a:pt x="28396" y="5756"/>
                  </a:lnTo>
                  <a:lnTo>
                    <a:pt x="28585" y="6039"/>
                  </a:lnTo>
                  <a:lnTo>
                    <a:pt x="28396" y="6982"/>
                  </a:lnTo>
                  <a:lnTo>
                    <a:pt x="28302" y="7359"/>
                  </a:lnTo>
                  <a:lnTo>
                    <a:pt x="28113" y="7737"/>
                  </a:lnTo>
                  <a:lnTo>
                    <a:pt x="28113" y="7642"/>
                  </a:lnTo>
                  <a:lnTo>
                    <a:pt x="28113" y="7548"/>
                  </a:lnTo>
                  <a:lnTo>
                    <a:pt x="27830" y="8114"/>
                  </a:lnTo>
                  <a:lnTo>
                    <a:pt x="27830" y="8114"/>
                  </a:lnTo>
                  <a:lnTo>
                    <a:pt x="27924" y="8020"/>
                  </a:lnTo>
                  <a:lnTo>
                    <a:pt x="27453" y="8963"/>
                  </a:lnTo>
                  <a:lnTo>
                    <a:pt x="27736" y="8963"/>
                  </a:lnTo>
                  <a:lnTo>
                    <a:pt x="27547" y="9246"/>
                  </a:lnTo>
                  <a:lnTo>
                    <a:pt x="27547" y="9435"/>
                  </a:lnTo>
                  <a:lnTo>
                    <a:pt x="27641" y="9529"/>
                  </a:lnTo>
                  <a:lnTo>
                    <a:pt x="27641" y="9812"/>
                  </a:lnTo>
                  <a:lnTo>
                    <a:pt x="27547" y="9906"/>
                  </a:lnTo>
                  <a:lnTo>
                    <a:pt x="27453" y="9906"/>
                  </a:lnTo>
                  <a:lnTo>
                    <a:pt x="27358" y="9718"/>
                  </a:lnTo>
                  <a:lnTo>
                    <a:pt x="27264" y="9812"/>
                  </a:lnTo>
                  <a:lnTo>
                    <a:pt x="27075" y="9906"/>
                  </a:lnTo>
                  <a:lnTo>
                    <a:pt x="27170" y="10001"/>
                  </a:lnTo>
                  <a:lnTo>
                    <a:pt x="27075" y="10095"/>
                  </a:lnTo>
                  <a:lnTo>
                    <a:pt x="27075" y="10284"/>
                  </a:lnTo>
                  <a:lnTo>
                    <a:pt x="27170" y="10472"/>
                  </a:lnTo>
                  <a:lnTo>
                    <a:pt x="27170" y="10755"/>
                  </a:lnTo>
                  <a:lnTo>
                    <a:pt x="26792" y="10755"/>
                  </a:lnTo>
                  <a:lnTo>
                    <a:pt x="26698" y="10661"/>
                  </a:lnTo>
                  <a:lnTo>
                    <a:pt x="26698" y="10850"/>
                  </a:lnTo>
                  <a:lnTo>
                    <a:pt x="26604" y="10944"/>
                  </a:lnTo>
                  <a:lnTo>
                    <a:pt x="26415" y="10944"/>
                  </a:lnTo>
                  <a:lnTo>
                    <a:pt x="26415" y="11038"/>
                  </a:lnTo>
                  <a:lnTo>
                    <a:pt x="26509" y="11038"/>
                  </a:lnTo>
                  <a:lnTo>
                    <a:pt x="26604" y="11133"/>
                  </a:lnTo>
                  <a:lnTo>
                    <a:pt x="26604" y="11321"/>
                  </a:lnTo>
                  <a:lnTo>
                    <a:pt x="26604" y="11510"/>
                  </a:lnTo>
                  <a:lnTo>
                    <a:pt x="26509" y="11510"/>
                  </a:lnTo>
                  <a:lnTo>
                    <a:pt x="26509" y="11416"/>
                  </a:lnTo>
                  <a:lnTo>
                    <a:pt x="26415" y="11416"/>
                  </a:lnTo>
                  <a:lnTo>
                    <a:pt x="26415" y="11321"/>
                  </a:lnTo>
                  <a:lnTo>
                    <a:pt x="26321" y="11793"/>
                  </a:lnTo>
                  <a:lnTo>
                    <a:pt x="26226" y="11699"/>
                  </a:lnTo>
                  <a:lnTo>
                    <a:pt x="26132" y="11793"/>
                  </a:lnTo>
                  <a:lnTo>
                    <a:pt x="26226" y="11793"/>
                  </a:lnTo>
                  <a:lnTo>
                    <a:pt x="26321" y="12076"/>
                  </a:lnTo>
                  <a:lnTo>
                    <a:pt x="26415" y="12359"/>
                  </a:lnTo>
                  <a:lnTo>
                    <a:pt x="26038" y="12548"/>
                  </a:lnTo>
                  <a:lnTo>
                    <a:pt x="25755" y="12737"/>
                  </a:lnTo>
                  <a:lnTo>
                    <a:pt x="25660" y="12925"/>
                  </a:lnTo>
                  <a:lnTo>
                    <a:pt x="25755" y="12925"/>
                  </a:lnTo>
                  <a:lnTo>
                    <a:pt x="25755" y="13020"/>
                  </a:lnTo>
                  <a:lnTo>
                    <a:pt x="25849" y="12737"/>
                  </a:lnTo>
                  <a:lnTo>
                    <a:pt x="25943" y="13020"/>
                  </a:lnTo>
                  <a:lnTo>
                    <a:pt x="26038" y="12831"/>
                  </a:lnTo>
                  <a:lnTo>
                    <a:pt x="26132" y="12925"/>
                  </a:lnTo>
                  <a:lnTo>
                    <a:pt x="25943" y="13208"/>
                  </a:lnTo>
                  <a:lnTo>
                    <a:pt x="25660" y="13114"/>
                  </a:lnTo>
                  <a:lnTo>
                    <a:pt x="25472" y="13208"/>
                  </a:lnTo>
                  <a:lnTo>
                    <a:pt x="25377" y="13397"/>
                  </a:lnTo>
                  <a:lnTo>
                    <a:pt x="25283" y="13869"/>
                  </a:lnTo>
                  <a:lnTo>
                    <a:pt x="25189" y="14435"/>
                  </a:lnTo>
                  <a:lnTo>
                    <a:pt x="25094" y="14623"/>
                  </a:lnTo>
                  <a:lnTo>
                    <a:pt x="25000" y="14812"/>
                  </a:lnTo>
                  <a:lnTo>
                    <a:pt x="24906" y="14718"/>
                  </a:lnTo>
                  <a:lnTo>
                    <a:pt x="24811" y="14529"/>
                  </a:lnTo>
                  <a:lnTo>
                    <a:pt x="24717" y="14906"/>
                  </a:lnTo>
                  <a:lnTo>
                    <a:pt x="24717" y="15189"/>
                  </a:lnTo>
                  <a:lnTo>
                    <a:pt x="24717" y="15284"/>
                  </a:lnTo>
                  <a:lnTo>
                    <a:pt x="24811" y="15284"/>
                  </a:lnTo>
                  <a:lnTo>
                    <a:pt x="24528" y="15378"/>
                  </a:lnTo>
                  <a:lnTo>
                    <a:pt x="24340" y="15472"/>
                  </a:lnTo>
                  <a:lnTo>
                    <a:pt x="24057" y="15944"/>
                  </a:lnTo>
                  <a:lnTo>
                    <a:pt x="23962" y="16416"/>
                  </a:lnTo>
                  <a:lnTo>
                    <a:pt x="23774" y="16699"/>
                  </a:lnTo>
                  <a:lnTo>
                    <a:pt x="23396" y="16699"/>
                  </a:lnTo>
                  <a:lnTo>
                    <a:pt x="23208" y="16982"/>
                  </a:lnTo>
                  <a:lnTo>
                    <a:pt x="23019" y="17359"/>
                  </a:lnTo>
                  <a:lnTo>
                    <a:pt x="22830" y="17831"/>
                  </a:lnTo>
                  <a:lnTo>
                    <a:pt x="22830" y="17736"/>
                  </a:lnTo>
                  <a:lnTo>
                    <a:pt x="22736" y="17642"/>
                  </a:lnTo>
                  <a:lnTo>
                    <a:pt x="22736" y="17642"/>
                  </a:lnTo>
                  <a:lnTo>
                    <a:pt x="22830" y="17925"/>
                  </a:lnTo>
                  <a:lnTo>
                    <a:pt x="22453" y="17925"/>
                  </a:lnTo>
                  <a:lnTo>
                    <a:pt x="22547" y="17736"/>
                  </a:lnTo>
                  <a:lnTo>
                    <a:pt x="22453" y="17736"/>
                  </a:lnTo>
                  <a:lnTo>
                    <a:pt x="22359" y="17831"/>
                  </a:lnTo>
                  <a:lnTo>
                    <a:pt x="22264" y="18208"/>
                  </a:lnTo>
                  <a:lnTo>
                    <a:pt x="22170" y="18491"/>
                  </a:lnTo>
                  <a:lnTo>
                    <a:pt x="22076" y="18585"/>
                  </a:lnTo>
                  <a:lnTo>
                    <a:pt x="21887" y="18585"/>
                  </a:lnTo>
                  <a:lnTo>
                    <a:pt x="21698" y="19152"/>
                  </a:lnTo>
                  <a:lnTo>
                    <a:pt x="21604" y="18869"/>
                  </a:lnTo>
                  <a:lnTo>
                    <a:pt x="21604" y="19057"/>
                  </a:lnTo>
                  <a:lnTo>
                    <a:pt x="21415" y="19152"/>
                  </a:lnTo>
                  <a:lnTo>
                    <a:pt x="20943" y="19529"/>
                  </a:lnTo>
                  <a:lnTo>
                    <a:pt x="20377" y="19812"/>
                  </a:lnTo>
                  <a:lnTo>
                    <a:pt x="19906" y="20095"/>
                  </a:lnTo>
                  <a:lnTo>
                    <a:pt x="20094" y="20189"/>
                  </a:lnTo>
                  <a:lnTo>
                    <a:pt x="20189" y="20284"/>
                  </a:lnTo>
                  <a:lnTo>
                    <a:pt x="19906" y="20378"/>
                  </a:lnTo>
                  <a:lnTo>
                    <a:pt x="19906" y="20284"/>
                  </a:lnTo>
                  <a:lnTo>
                    <a:pt x="19811" y="20189"/>
                  </a:lnTo>
                  <a:lnTo>
                    <a:pt x="19811" y="20284"/>
                  </a:lnTo>
                  <a:lnTo>
                    <a:pt x="19811" y="20378"/>
                  </a:lnTo>
                  <a:lnTo>
                    <a:pt x="19245" y="20284"/>
                  </a:lnTo>
                  <a:lnTo>
                    <a:pt x="19340" y="20378"/>
                  </a:lnTo>
                  <a:lnTo>
                    <a:pt x="19245" y="20472"/>
                  </a:lnTo>
                  <a:lnTo>
                    <a:pt x="19434" y="20567"/>
                  </a:lnTo>
                  <a:lnTo>
                    <a:pt x="19340" y="20661"/>
                  </a:lnTo>
                  <a:lnTo>
                    <a:pt x="18962" y="20661"/>
                  </a:lnTo>
                  <a:lnTo>
                    <a:pt x="18585" y="21038"/>
                  </a:lnTo>
                  <a:lnTo>
                    <a:pt x="18113" y="21416"/>
                  </a:lnTo>
                  <a:lnTo>
                    <a:pt x="17736" y="21699"/>
                  </a:lnTo>
                  <a:lnTo>
                    <a:pt x="17359" y="21793"/>
                  </a:lnTo>
                  <a:lnTo>
                    <a:pt x="17076" y="22076"/>
                  </a:lnTo>
                  <a:lnTo>
                    <a:pt x="16793" y="22359"/>
                  </a:lnTo>
                  <a:lnTo>
                    <a:pt x="16698" y="22265"/>
                  </a:lnTo>
                  <a:lnTo>
                    <a:pt x="16604" y="22170"/>
                  </a:lnTo>
                  <a:lnTo>
                    <a:pt x="16321" y="22170"/>
                  </a:lnTo>
                  <a:lnTo>
                    <a:pt x="15849" y="22453"/>
                  </a:lnTo>
                  <a:lnTo>
                    <a:pt x="14340" y="22831"/>
                  </a:lnTo>
                  <a:lnTo>
                    <a:pt x="14340" y="22925"/>
                  </a:lnTo>
                  <a:lnTo>
                    <a:pt x="14340" y="23019"/>
                  </a:lnTo>
                  <a:lnTo>
                    <a:pt x="14245" y="23114"/>
                  </a:lnTo>
                  <a:lnTo>
                    <a:pt x="14057" y="23019"/>
                  </a:lnTo>
                  <a:lnTo>
                    <a:pt x="13962" y="22925"/>
                  </a:lnTo>
                  <a:lnTo>
                    <a:pt x="13774" y="22925"/>
                  </a:lnTo>
                  <a:lnTo>
                    <a:pt x="13774" y="23208"/>
                  </a:lnTo>
                  <a:lnTo>
                    <a:pt x="13491" y="23114"/>
                  </a:lnTo>
                  <a:lnTo>
                    <a:pt x="13113" y="23114"/>
                  </a:lnTo>
                  <a:lnTo>
                    <a:pt x="12642" y="23208"/>
                  </a:lnTo>
                  <a:lnTo>
                    <a:pt x="12453" y="23302"/>
                  </a:lnTo>
                  <a:lnTo>
                    <a:pt x="12076" y="23208"/>
                  </a:lnTo>
                  <a:lnTo>
                    <a:pt x="11793" y="23114"/>
                  </a:lnTo>
                  <a:lnTo>
                    <a:pt x="11510" y="23585"/>
                  </a:lnTo>
                  <a:lnTo>
                    <a:pt x="11321" y="23397"/>
                  </a:lnTo>
                  <a:lnTo>
                    <a:pt x="11132" y="23302"/>
                  </a:lnTo>
                  <a:lnTo>
                    <a:pt x="10849" y="23302"/>
                  </a:lnTo>
                  <a:lnTo>
                    <a:pt x="10566" y="23397"/>
                  </a:lnTo>
                  <a:lnTo>
                    <a:pt x="10566" y="23302"/>
                  </a:lnTo>
                  <a:lnTo>
                    <a:pt x="10189" y="23302"/>
                  </a:lnTo>
                  <a:lnTo>
                    <a:pt x="9717" y="23491"/>
                  </a:lnTo>
                  <a:lnTo>
                    <a:pt x="9717" y="23302"/>
                  </a:lnTo>
                  <a:lnTo>
                    <a:pt x="9623" y="23491"/>
                  </a:lnTo>
                  <a:lnTo>
                    <a:pt x="9434" y="23680"/>
                  </a:lnTo>
                  <a:lnTo>
                    <a:pt x="9340" y="23585"/>
                  </a:lnTo>
                  <a:lnTo>
                    <a:pt x="9434" y="23585"/>
                  </a:lnTo>
                  <a:lnTo>
                    <a:pt x="9340" y="23491"/>
                  </a:lnTo>
                  <a:lnTo>
                    <a:pt x="9246" y="23491"/>
                  </a:lnTo>
                  <a:lnTo>
                    <a:pt x="9246" y="23585"/>
                  </a:lnTo>
                  <a:lnTo>
                    <a:pt x="9151" y="23491"/>
                  </a:lnTo>
                  <a:lnTo>
                    <a:pt x="8868" y="23680"/>
                  </a:lnTo>
                  <a:lnTo>
                    <a:pt x="8774" y="23680"/>
                  </a:lnTo>
                  <a:lnTo>
                    <a:pt x="8680" y="23491"/>
                  </a:lnTo>
                  <a:lnTo>
                    <a:pt x="8585" y="23585"/>
                  </a:lnTo>
                  <a:lnTo>
                    <a:pt x="8491" y="23585"/>
                  </a:lnTo>
                  <a:lnTo>
                    <a:pt x="8397" y="23491"/>
                  </a:lnTo>
                  <a:lnTo>
                    <a:pt x="8302" y="23491"/>
                  </a:lnTo>
                  <a:lnTo>
                    <a:pt x="8208" y="23302"/>
                  </a:lnTo>
                  <a:lnTo>
                    <a:pt x="8302" y="23114"/>
                  </a:lnTo>
                  <a:lnTo>
                    <a:pt x="8302" y="23114"/>
                  </a:lnTo>
                  <a:lnTo>
                    <a:pt x="8019" y="23208"/>
                  </a:lnTo>
                  <a:lnTo>
                    <a:pt x="7642" y="23208"/>
                  </a:lnTo>
                  <a:lnTo>
                    <a:pt x="7359" y="23302"/>
                  </a:lnTo>
                  <a:lnTo>
                    <a:pt x="7264" y="23302"/>
                  </a:lnTo>
                  <a:lnTo>
                    <a:pt x="7264" y="23397"/>
                  </a:lnTo>
                  <a:lnTo>
                    <a:pt x="7547" y="23397"/>
                  </a:lnTo>
                  <a:lnTo>
                    <a:pt x="7453" y="23491"/>
                  </a:lnTo>
                  <a:lnTo>
                    <a:pt x="7359" y="23491"/>
                  </a:lnTo>
                  <a:lnTo>
                    <a:pt x="7170" y="23680"/>
                  </a:lnTo>
                  <a:lnTo>
                    <a:pt x="6981" y="23397"/>
                  </a:lnTo>
                  <a:lnTo>
                    <a:pt x="6698" y="23208"/>
                  </a:lnTo>
                  <a:lnTo>
                    <a:pt x="6604" y="23114"/>
                  </a:lnTo>
                  <a:lnTo>
                    <a:pt x="6415" y="23208"/>
                  </a:lnTo>
                  <a:lnTo>
                    <a:pt x="6227" y="23302"/>
                  </a:lnTo>
                  <a:lnTo>
                    <a:pt x="6132" y="23491"/>
                  </a:lnTo>
                  <a:lnTo>
                    <a:pt x="6038" y="23491"/>
                  </a:lnTo>
                  <a:lnTo>
                    <a:pt x="6038" y="23397"/>
                  </a:lnTo>
                  <a:lnTo>
                    <a:pt x="6132" y="23208"/>
                  </a:lnTo>
                  <a:lnTo>
                    <a:pt x="5849" y="23302"/>
                  </a:lnTo>
                  <a:lnTo>
                    <a:pt x="5661" y="23397"/>
                  </a:lnTo>
                  <a:lnTo>
                    <a:pt x="5095" y="23208"/>
                  </a:lnTo>
                  <a:lnTo>
                    <a:pt x="4057" y="23019"/>
                  </a:lnTo>
                  <a:lnTo>
                    <a:pt x="2925" y="22831"/>
                  </a:lnTo>
                  <a:lnTo>
                    <a:pt x="2265" y="22831"/>
                  </a:lnTo>
                  <a:lnTo>
                    <a:pt x="2265" y="22642"/>
                  </a:lnTo>
                  <a:lnTo>
                    <a:pt x="1887" y="22642"/>
                  </a:lnTo>
                  <a:lnTo>
                    <a:pt x="1510" y="22548"/>
                  </a:lnTo>
                  <a:lnTo>
                    <a:pt x="944" y="22076"/>
                  </a:lnTo>
                  <a:lnTo>
                    <a:pt x="944" y="21887"/>
                  </a:lnTo>
                  <a:lnTo>
                    <a:pt x="1038" y="21699"/>
                  </a:lnTo>
                  <a:lnTo>
                    <a:pt x="755" y="21699"/>
                  </a:lnTo>
                  <a:lnTo>
                    <a:pt x="472" y="21793"/>
                  </a:lnTo>
                  <a:lnTo>
                    <a:pt x="95" y="22076"/>
                  </a:lnTo>
                  <a:lnTo>
                    <a:pt x="0" y="22265"/>
                  </a:lnTo>
                  <a:lnTo>
                    <a:pt x="0" y="22359"/>
                  </a:lnTo>
                  <a:lnTo>
                    <a:pt x="283" y="22453"/>
                  </a:lnTo>
                  <a:lnTo>
                    <a:pt x="189" y="22548"/>
                  </a:lnTo>
                  <a:lnTo>
                    <a:pt x="95" y="22453"/>
                  </a:lnTo>
                  <a:lnTo>
                    <a:pt x="95" y="22642"/>
                  </a:lnTo>
                  <a:lnTo>
                    <a:pt x="283" y="22642"/>
                  </a:lnTo>
                  <a:lnTo>
                    <a:pt x="566" y="22736"/>
                  </a:lnTo>
                  <a:lnTo>
                    <a:pt x="472" y="22831"/>
                  </a:lnTo>
                  <a:lnTo>
                    <a:pt x="472" y="22925"/>
                  </a:lnTo>
                  <a:lnTo>
                    <a:pt x="661" y="22736"/>
                  </a:lnTo>
                  <a:lnTo>
                    <a:pt x="755" y="22925"/>
                  </a:lnTo>
                  <a:lnTo>
                    <a:pt x="755" y="23019"/>
                  </a:lnTo>
                  <a:lnTo>
                    <a:pt x="661" y="23019"/>
                  </a:lnTo>
                  <a:lnTo>
                    <a:pt x="944" y="23114"/>
                  </a:lnTo>
                  <a:lnTo>
                    <a:pt x="1132" y="23208"/>
                  </a:lnTo>
                  <a:lnTo>
                    <a:pt x="1604" y="23397"/>
                  </a:lnTo>
                  <a:lnTo>
                    <a:pt x="1510" y="23491"/>
                  </a:lnTo>
                  <a:lnTo>
                    <a:pt x="1510" y="23585"/>
                  </a:lnTo>
                  <a:lnTo>
                    <a:pt x="1793" y="23680"/>
                  </a:lnTo>
                  <a:lnTo>
                    <a:pt x="2170" y="23774"/>
                  </a:lnTo>
                  <a:lnTo>
                    <a:pt x="2453" y="23774"/>
                  </a:lnTo>
                  <a:lnTo>
                    <a:pt x="2359" y="23868"/>
                  </a:lnTo>
                  <a:lnTo>
                    <a:pt x="2642" y="24057"/>
                  </a:lnTo>
                  <a:lnTo>
                    <a:pt x="2736" y="23868"/>
                  </a:lnTo>
                  <a:lnTo>
                    <a:pt x="3019" y="23680"/>
                  </a:lnTo>
                  <a:lnTo>
                    <a:pt x="2925" y="23963"/>
                  </a:lnTo>
                  <a:lnTo>
                    <a:pt x="2831" y="24151"/>
                  </a:lnTo>
                  <a:lnTo>
                    <a:pt x="3114" y="23868"/>
                  </a:lnTo>
                  <a:lnTo>
                    <a:pt x="3208" y="24151"/>
                  </a:lnTo>
                  <a:lnTo>
                    <a:pt x="3302" y="23963"/>
                  </a:lnTo>
                  <a:lnTo>
                    <a:pt x="3491" y="24057"/>
                  </a:lnTo>
                  <a:lnTo>
                    <a:pt x="3585" y="24340"/>
                  </a:lnTo>
                  <a:lnTo>
                    <a:pt x="3680" y="24246"/>
                  </a:lnTo>
                  <a:lnTo>
                    <a:pt x="3774" y="24057"/>
                  </a:lnTo>
                  <a:lnTo>
                    <a:pt x="3868" y="24151"/>
                  </a:lnTo>
                  <a:lnTo>
                    <a:pt x="3868" y="24340"/>
                  </a:lnTo>
                  <a:lnTo>
                    <a:pt x="4434" y="24151"/>
                  </a:lnTo>
                  <a:lnTo>
                    <a:pt x="4717" y="24057"/>
                  </a:lnTo>
                  <a:lnTo>
                    <a:pt x="4812" y="24151"/>
                  </a:lnTo>
                  <a:lnTo>
                    <a:pt x="4812" y="23868"/>
                  </a:lnTo>
                  <a:lnTo>
                    <a:pt x="5000" y="23774"/>
                  </a:lnTo>
                  <a:lnTo>
                    <a:pt x="5000" y="23868"/>
                  </a:lnTo>
                  <a:lnTo>
                    <a:pt x="4906" y="24057"/>
                  </a:lnTo>
                  <a:lnTo>
                    <a:pt x="5095" y="23963"/>
                  </a:lnTo>
                  <a:lnTo>
                    <a:pt x="5378" y="23963"/>
                  </a:lnTo>
                  <a:lnTo>
                    <a:pt x="5378" y="24151"/>
                  </a:lnTo>
                  <a:lnTo>
                    <a:pt x="5000" y="24151"/>
                  </a:lnTo>
                  <a:lnTo>
                    <a:pt x="5095" y="24246"/>
                  </a:lnTo>
                  <a:lnTo>
                    <a:pt x="5000" y="24246"/>
                  </a:lnTo>
                  <a:lnTo>
                    <a:pt x="5000" y="24434"/>
                  </a:lnTo>
                  <a:lnTo>
                    <a:pt x="5378" y="24434"/>
                  </a:lnTo>
                  <a:lnTo>
                    <a:pt x="5566" y="24246"/>
                  </a:lnTo>
                  <a:lnTo>
                    <a:pt x="5944" y="24340"/>
                  </a:lnTo>
                  <a:lnTo>
                    <a:pt x="6415" y="24340"/>
                  </a:lnTo>
                  <a:lnTo>
                    <a:pt x="6321" y="24434"/>
                  </a:lnTo>
                  <a:lnTo>
                    <a:pt x="6510" y="24434"/>
                  </a:lnTo>
                  <a:lnTo>
                    <a:pt x="6604" y="24340"/>
                  </a:lnTo>
                  <a:lnTo>
                    <a:pt x="6604" y="24246"/>
                  </a:lnTo>
                  <a:lnTo>
                    <a:pt x="6793" y="24340"/>
                  </a:lnTo>
                  <a:lnTo>
                    <a:pt x="6604" y="24434"/>
                  </a:lnTo>
                  <a:lnTo>
                    <a:pt x="6793" y="24434"/>
                  </a:lnTo>
                  <a:lnTo>
                    <a:pt x="6887" y="24340"/>
                  </a:lnTo>
                  <a:lnTo>
                    <a:pt x="6981" y="24434"/>
                  </a:lnTo>
                  <a:lnTo>
                    <a:pt x="7264" y="24434"/>
                  </a:lnTo>
                  <a:lnTo>
                    <a:pt x="7925" y="24623"/>
                  </a:lnTo>
                  <a:lnTo>
                    <a:pt x="8680" y="24623"/>
                  </a:lnTo>
                  <a:lnTo>
                    <a:pt x="9057" y="24529"/>
                  </a:lnTo>
                  <a:lnTo>
                    <a:pt x="9529" y="24529"/>
                  </a:lnTo>
                  <a:lnTo>
                    <a:pt x="10000" y="24623"/>
                  </a:lnTo>
                  <a:lnTo>
                    <a:pt x="10566" y="24717"/>
                  </a:lnTo>
                  <a:lnTo>
                    <a:pt x="11415" y="24623"/>
                  </a:lnTo>
                  <a:lnTo>
                    <a:pt x="12359" y="24529"/>
                  </a:lnTo>
                  <a:lnTo>
                    <a:pt x="12830" y="24340"/>
                  </a:lnTo>
                  <a:lnTo>
                    <a:pt x="12925" y="24529"/>
                  </a:lnTo>
                  <a:lnTo>
                    <a:pt x="13019" y="24340"/>
                  </a:lnTo>
                  <a:lnTo>
                    <a:pt x="13113" y="24529"/>
                  </a:lnTo>
                  <a:lnTo>
                    <a:pt x="13208" y="24434"/>
                  </a:lnTo>
                  <a:lnTo>
                    <a:pt x="13113" y="24340"/>
                  </a:lnTo>
                  <a:lnTo>
                    <a:pt x="13962" y="24340"/>
                  </a:lnTo>
                  <a:lnTo>
                    <a:pt x="13962" y="24434"/>
                  </a:lnTo>
                  <a:lnTo>
                    <a:pt x="13962" y="24529"/>
                  </a:lnTo>
                  <a:lnTo>
                    <a:pt x="14717" y="24246"/>
                  </a:lnTo>
                  <a:lnTo>
                    <a:pt x="15566" y="24057"/>
                  </a:lnTo>
                  <a:lnTo>
                    <a:pt x="15378" y="23963"/>
                  </a:lnTo>
                  <a:lnTo>
                    <a:pt x="15472" y="23868"/>
                  </a:lnTo>
                  <a:lnTo>
                    <a:pt x="15566" y="23963"/>
                  </a:lnTo>
                  <a:lnTo>
                    <a:pt x="15472" y="23774"/>
                  </a:lnTo>
                  <a:lnTo>
                    <a:pt x="15661" y="23868"/>
                  </a:lnTo>
                  <a:lnTo>
                    <a:pt x="15566" y="24057"/>
                  </a:lnTo>
                  <a:lnTo>
                    <a:pt x="16038" y="23963"/>
                  </a:lnTo>
                  <a:lnTo>
                    <a:pt x="16698" y="23680"/>
                  </a:lnTo>
                  <a:lnTo>
                    <a:pt x="17264" y="23397"/>
                  </a:lnTo>
                  <a:lnTo>
                    <a:pt x="17453" y="23208"/>
                  </a:lnTo>
                  <a:lnTo>
                    <a:pt x="17547" y="23019"/>
                  </a:lnTo>
                  <a:lnTo>
                    <a:pt x="17736" y="23114"/>
                  </a:lnTo>
                  <a:lnTo>
                    <a:pt x="17830" y="23114"/>
                  </a:lnTo>
                  <a:lnTo>
                    <a:pt x="18019" y="23019"/>
                  </a:lnTo>
                  <a:lnTo>
                    <a:pt x="18208" y="22736"/>
                  </a:lnTo>
                  <a:lnTo>
                    <a:pt x="18302" y="22548"/>
                  </a:lnTo>
                  <a:lnTo>
                    <a:pt x="18868" y="22359"/>
                  </a:lnTo>
                  <a:lnTo>
                    <a:pt x="19623" y="22076"/>
                  </a:lnTo>
                  <a:lnTo>
                    <a:pt x="20189" y="21699"/>
                  </a:lnTo>
                  <a:lnTo>
                    <a:pt x="20849" y="21227"/>
                  </a:lnTo>
                  <a:lnTo>
                    <a:pt x="21321" y="20755"/>
                  </a:lnTo>
                  <a:lnTo>
                    <a:pt x="21510" y="20472"/>
                  </a:lnTo>
                  <a:lnTo>
                    <a:pt x="22170" y="19906"/>
                  </a:lnTo>
                  <a:lnTo>
                    <a:pt x="22736" y="19435"/>
                  </a:lnTo>
                  <a:lnTo>
                    <a:pt x="23113" y="18963"/>
                  </a:lnTo>
                  <a:lnTo>
                    <a:pt x="23302" y="18585"/>
                  </a:lnTo>
                  <a:lnTo>
                    <a:pt x="23396" y="18774"/>
                  </a:lnTo>
                  <a:lnTo>
                    <a:pt x="23585" y="18397"/>
                  </a:lnTo>
                  <a:lnTo>
                    <a:pt x="23774" y="18114"/>
                  </a:lnTo>
                  <a:lnTo>
                    <a:pt x="24057" y="17736"/>
                  </a:lnTo>
                  <a:lnTo>
                    <a:pt x="24245" y="17453"/>
                  </a:lnTo>
                  <a:lnTo>
                    <a:pt x="24340" y="17453"/>
                  </a:lnTo>
                  <a:lnTo>
                    <a:pt x="24434" y="17359"/>
                  </a:lnTo>
                  <a:lnTo>
                    <a:pt x="24623" y="16982"/>
                  </a:lnTo>
                  <a:lnTo>
                    <a:pt x="25189" y="16227"/>
                  </a:lnTo>
                  <a:lnTo>
                    <a:pt x="25566" y="15661"/>
                  </a:lnTo>
                  <a:lnTo>
                    <a:pt x="25943" y="15189"/>
                  </a:lnTo>
                  <a:lnTo>
                    <a:pt x="26226" y="14529"/>
                  </a:lnTo>
                  <a:lnTo>
                    <a:pt x="26509" y="13680"/>
                  </a:lnTo>
                  <a:lnTo>
                    <a:pt x="26604" y="13869"/>
                  </a:lnTo>
                  <a:lnTo>
                    <a:pt x="26604" y="13586"/>
                  </a:lnTo>
                  <a:lnTo>
                    <a:pt x="26698" y="13303"/>
                  </a:lnTo>
                  <a:lnTo>
                    <a:pt x="26792" y="13303"/>
                  </a:lnTo>
                  <a:lnTo>
                    <a:pt x="26887" y="13397"/>
                  </a:lnTo>
                  <a:lnTo>
                    <a:pt x="27170" y="12831"/>
                  </a:lnTo>
                  <a:lnTo>
                    <a:pt x="27264" y="12548"/>
                  </a:lnTo>
                  <a:lnTo>
                    <a:pt x="27264" y="12454"/>
                  </a:lnTo>
                  <a:lnTo>
                    <a:pt x="26981" y="12076"/>
                  </a:lnTo>
                  <a:lnTo>
                    <a:pt x="27075" y="12171"/>
                  </a:lnTo>
                  <a:lnTo>
                    <a:pt x="27170" y="12076"/>
                  </a:lnTo>
                  <a:lnTo>
                    <a:pt x="27358" y="12076"/>
                  </a:lnTo>
                  <a:lnTo>
                    <a:pt x="27453" y="12171"/>
                  </a:lnTo>
                  <a:lnTo>
                    <a:pt x="27453" y="11982"/>
                  </a:lnTo>
                  <a:lnTo>
                    <a:pt x="27547" y="11793"/>
                  </a:lnTo>
                  <a:lnTo>
                    <a:pt x="27641" y="11793"/>
                  </a:lnTo>
                  <a:lnTo>
                    <a:pt x="27547" y="11510"/>
                  </a:lnTo>
                  <a:lnTo>
                    <a:pt x="27641" y="11133"/>
                  </a:lnTo>
                  <a:lnTo>
                    <a:pt x="27830" y="10755"/>
                  </a:lnTo>
                  <a:lnTo>
                    <a:pt x="27924" y="10661"/>
                  </a:lnTo>
                  <a:lnTo>
                    <a:pt x="28113" y="10661"/>
                  </a:lnTo>
                  <a:lnTo>
                    <a:pt x="28019" y="10378"/>
                  </a:lnTo>
                  <a:lnTo>
                    <a:pt x="28019" y="10284"/>
                  </a:lnTo>
                  <a:lnTo>
                    <a:pt x="28019" y="10095"/>
                  </a:lnTo>
                  <a:lnTo>
                    <a:pt x="28113" y="10284"/>
                  </a:lnTo>
                  <a:lnTo>
                    <a:pt x="28208" y="10001"/>
                  </a:lnTo>
                  <a:lnTo>
                    <a:pt x="28019" y="10001"/>
                  </a:lnTo>
                  <a:lnTo>
                    <a:pt x="27924" y="9906"/>
                  </a:lnTo>
                  <a:lnTo>
                    <a:pt x="28113" y="9718"/>
                  </a:lnTo>
                  <a:lnTo>
                    <a:pt x="28208" y="9718"/>
                  </a:lnTo>
                  <a:lnTo>
                    <a:pt x="28113" y="9529"/>
                  </a:lnTo>
                  <a:lnTo>
                    <a:pt x="28396" y="9529"/>
                  </a:lnTo>
                  <a:lnTo>
                    <a:pt x="28302" y="9057"/>
                  </a:lnTo>
                  <a:lnTo>
                    <a:pt x="28396" y="9057"/>
                  </a:lnTo>
                  <a:lnTo>
                    <a:pt x="28396" y="8963"/>
                  </a:lnTo>
                  <a:lnTo>
                    <a:pt x="28396" y="8774"/>
                  </a:lnTo>
                  <a:lnTo>
                    <a:pt x="28491" y="8491"/>
                  </a:lnTo>
                  <a:lnTo>
                    <a:pt x="28585" y="8114"/>
                  </a:lnTo>
                  <a:lnTo>
                    <a:pt x="28774" y="8303"/>
                  </a:lnTo>
                  <a:lnTo>
                    <a:pt x="28962" y="7454"/>
                  </a:lnTo>
                  <a:lnTo>
                    <a:pt x="29057" y="6699"/>
                  </a:lnTo>
                  <a:lnTo>
                    <a:pt x="29245" y="5661"/>
                  </a:lnTo>
                  <a:lnTo>
                    <a:pt x="29340" y="4718"/>
                  </a:lnTo>
                  <a:lnTo>
                    <a:pt x="29340" y="4341"/>
                  </a:lnTo>
                  <a:lnTo>
                    <a:pt x="29057" y="4435"/>
                  </a:lnTo>
                  <a:lnTo>
                    <a:pt x="28962" y="4435"/>
                  </a:lnTo>
                  <a:lnTo>
                    <a:pt x="28962" y="4246"/>
                  </a:lnTo>
                  <a:lnTo>
                    <a:pt x="29151" y="4341"/>
                  </a:lnTo>
                  <a:lnTo>
                    <a:pt x="29245" y="4152"/>
                  </a:lnTo>
                  <a:lnTo>
                    <a:pt x="29151" y="4152"/>
                  </a:lnTo>
                  <a:lnTo>
                    <a:pt x="29057" y="3963"/>
                  </a:lnTo>
                  <a:lnTo>
                    <a:pt x="28962" y="3680"/>
                  </a:lnTo>
                  <a:lnTo>
                    <a:pt x="28962" y="3680"/>
                  </a:lnTo>
                  <a:lnTo>
                    <a:pt x="29245" y="3774"/>
                  </a:lnTo>
                  <a:lnTo>
                    <a:pt x="29057" y="3586"/>
                  </a:lnTo>
                  <a:lnTo>
                    <a:pt x="29057" y="3397"/>
                  </a:lnTo>
                  <a:lnTo>
                    <a:pt x="29245" y="3586"/>
                  </a:lnTo>
                  <a:lnTo>
                    <a:pt x="29245" y="3491"/>
                  </a:lnTo>
                  <a:lnTo>
                    <a:pt x="29434" y="3114"/>
                  </a:lnTo>
                  <a:lnTo>
                    <a:pt x="29245" y="2925"/>
                  </a:lnTo>
                  <a:lnTo>
                    <a:pt x="28962" y="2642"/>
                  </a:lnTo>
                  <a:lnTo>
                    <a:pt x="28962" y="2642"/>
                  </a:lnTo>
                  <a:lnTo>
                    <a:pt x="29245" y="2831"/>
                  </a:lnTo>
                  <a:lnTo>
                    <a:pt x="29340" y="2737"/>
                  </a:lnTo>
                  <a:lnTo>
                    <a:pt x="29434" y="2359"/>
                  </a:lnTo>
                  <a:lnTo>
                    <a:pt x="29434" y="2265"/>
                  </a:lnTo>
                  <a:lnTo>
                    <a:pt x="29434" y="2171"/>
                  </a:lnTo>
                  <a:lnTo>
                    <a:pt x="29340" y="2171"/>
                  </a:lnTo>
                  <a:lnTo>
                    <a:pt x="28774" y="944"/>
                  </a:lnTo>
                  <a:lnTo>
                    <a:pt x="28962" y="661"/>
                  </a:lnTo>
                  <a:lnTo>
                    <a:pt x="29057" y="473"/>
                  </a:lnTo>
                  <a:lnTo>
                    <a:pt x="29151" y="473"/>
                  </a:lnTo>
                  <a:lnTo>
                    <a:pt x="28868" y="190"/>
                  </a:lnTo>
                  <a:lnTo>
                    <a:pt x="29057" y="190"/>
                  </a:lnTo>
                  <a:lnTo>
                    <a:pt x="28962" y="1"/>
                  </a:lnTo>
                  <a:close/>
                </a:path>
              </a:pathLst>
            </a:custGeom>
            <a:grpFill/>
            <a:ln>
              <a:noFill/>
            </a:ln>
          </p:spPr>
          <p:txBody>
            <a:bodyPr spcFirstLastPara="1" wrap="square" lIns="121900" tIns="121900" rIns="121900" bIns="121900" anchor="ctr" anchorCtr="0">
              <a:noAutofit/>
            </a:bodyPr>
            <a:lstStyle/>
            <a:p>
              <a:endParaRPr sz="2400">
                <a:solidFill>
                  <a:srgbClr val="C00000"/>
                </a:solidFill>
              </a:endParaRPr>
            </a:p>
          </p:txBody>
        </p:sp>
        <p:sp>
          <p:nvSpPr>
            <p:cNvPr id="16" name="Google Shape;427;p39"/>
            <p:cNvSpPr/>
            <p:nvPr/>
          </p:nvSpPr>
          <p:spPr>
            <a:xfrm>
              <a:off x="1745175" y="2199475"/>
              <a:ext cx="169825" cy="162775"/>
            </a:xfrm>
            <a:custGeom>
              <a:avLst/>
              <a:gdLst/>
              <a:ahLst/>
              <a:cxnLst/>
              <a:rect l="l" t="t" r="r" b="b"/>
              <a:pathLst>
                <a:path w="6793" h="6511" extrusionOk="0">
                  <a:moveTo>
                    <a:pt x="1038" y="6416"/>
                  </a:moveTo>
                  <a:lnTo>
                    <a:pt x="1038" y="6463"/>
                  </a:lnTo>
                  <a:lnTo>
                    <a:pt x="1038" y="6463"/>
                  </a:lnTo>
                  <a:lnTo>
                    <a:pt x="943" y="6416"/>
                  </a:lnTo>
                  <a:close/>
                  <a:moveTo>
                    <a:pt x="2641" y="1"/>
                  </a:moveTo>
                  <a:lnTo>
                    <a:pt x="2641" y="190"/>
                  </a:lnTo>
                  <a:lnTo>
                    <a:pt x="2641" y="473"/>
                  </a:lnTo>
                  <a:lnTo>
                    <a:pt x="2641" y="567"/>
                  </a:lnTo>
                  <a:lnTo>
                    <a:pt x="2547" y="284"/>
                  </a:lnTo>
                  <a:lnTo>
                    <a:pt x="2547" y="756"/>
                  </a:lnTo>
                  <a:lnTo>
                    <a:pt x="2453" y="284"/>
                  </a:lnTo>
                  <a:lnTo>
                    <a:pt x="2453" y="473"/>
                  </a:lnTo>
                  <a:lnTo>
                    <a:pt x="2453" y="661"/>
                  </a:lnTo>
                  <a:lnTo>
                    <a:pt x="2075" y="1227"/>
                  </a:lnTo>
                  <a:lnTo>
                    <a:pt x="1509" y="2171"/>
                  </a:lnTo>
                  <a:lnTo>
                    <a:pt x="849" y="3114"/>
                  </a:lnTo>
                  <a:lnTo>
                    <a:pt x="377" y="3774"/>
                  </a:lnTo>
                  <a:lnTo>
                    <a:pt x="283" y="4152"/>
                  </a:lnTo>
                  <a:lnTo>
                    <a:pt x="472" y="4246"/>
                  </a:lnTo>
                  <a:lnTo>
                    <a:pt x="472" y="4340"/>
                  </a:lnTo>
                  <a:lnTo>
                    <a:pt x="377" y="4435"/>
                  </a:lnTo>
                  <a:lnTo>
                    <a:pt x="283" y="4435"/>
                  </a:lnTo>
                  <a:lnTo>
                    <a:pt x="566" y="4529"/>
                  </a:lnTo>
                  <a:lnTo>
                    <a:pt x="472" y="4435"/>
                  </a:lnTo>
                  <a:lnTo>
                    <a:pt x="566" y="4435"/>
                  </a:lnTo>
                  <a:lnTo>
                    <a:pt x="849" y="4623"/>
                  </a:lnTo>
                  <a:lnTo>
                    <a:pt x="566" y="4623"/>
                  </a:lnTo>
                  <a:lnTo>
                    <a:pt x="472" y="4812"/>
                  </a:lnTo>
                  <a:lnTo>
                    <a:pt x="377" y="5284"/>
                  </a:lnTo>
                  <a:lnTo>
                    <a:pt x="283" y="5944"/>
                  </a:lnTo>
                  <a:lnTo>
                    <a:pt x="189" y="6133"/>
                  </a:lnTo>
                  <a:lnTo>
                    <a:pt x="0" y="6227"/>
                  </a:lnTo>
                  <a:lnTo>
                    <a:pt x="566" y="6416"/>
                  </a:lnTo>
                  <a:lnTo>
                    <a:pt x="1038" y="6494"/>
                  </a:lnTo>
                  <a:lnTo>
                    <a:pt x="1038" y="6494"/>
                  </a:lnTo>
                  <a:lnTo>
                    <a:pt x="1038" y="6510"/>
                  </a:lnTo>
                  <a:lnTo>
                    <a:pt x="1051" y="6497"/>
                  </a:lnTo>
                  <a:lnTo>
                    <a:pt x="1051" y="6497"/>
                  </a:lnTo>
                  <a:lnTo>
                    <a:pt x="1132" y="6510"/>
                  </a:lnTo>
                  <a:lnTo>
                    <a:pt x="1069" y="6479"/>
                  </a:lnTo>
                  <a:lnTo>
                    <a:pt x="1069" y="6479"/>
                  </a:lnTo>
                  <a:lnTo>
                    <a:pt x="1132" y="6416"/>
                  </a:lnTo>
                  <a:lnTo>
                    <a:pt x="1226" y="6133"/>
                  </a:lnTo>
                  <a:lnTo>
                    <a:pt x="1226" y="5944"/>
                  </a:lnTo>
                  <a:lnTo>
                    <a:pt x="1038" y="5755"/>
                  </a:lnTo>
                  <a:lnTo>
                    <a:pt x="1415" y="5755"/>
                  </a:lnTo>
                  <a:lnTo>
                    <a:pt x="1321" y="5661"/>
                  </a:lnTo>
                  <a:lnTo>
                    <a:pt x="1415" y="5661"/>
                  </a:lnTo>
                  <a:lnTo>
                    <a:pt x="1604" y="5755"/>
                  </a:lnTo>
                  <a:lnTo>
                    <a:pt x="1415" y="5567"/>
                  </a:lnTo>
                  <a:lnTo>
                    <a:pt x="1038" y="5189"/>
                  </a:lnTo>
                  <a:lnTo>
                    <a:pt x="1226" y="5284"/>
                  </a:lnTo>
                  <a:lnTo>
                    <a:pt x="1604" y="5378"/>
                  </a:lnTo>
                  <a:lnTo>
                    <a:pt x="2264" y="3491"/>
                  </a:lnTo>
                  <a:lnTo>
                    <a:pt x="3019" y="1605"/>
                  </a:lnTo>
                  <a:lnTo>
                    <a:pt x="3019" y="1888"/>
                  </a:lnTo>
                  <a:lnTo>
                    <a:pt x="3113" y="1699"/>
                  </a:lnTo>
                  <a:lnTo>
                    <a:pt x="3113" y="1888"/>
                  </a:lnTo>
                  <a:lnTo>
                    <a:pt x="3302" y="1699"/>
                  </a:lnTo>
                  <a:lnTo>
                    <a:pt x="3208" y="1888"/>
                  </a:lnTo>
                  <a:lnTo>
                    <a:pt x="3302" y="1982"/>
                  </a:lnTo>
                  <a:lnTo>
                    <a:pt x="3585" y="2076"/>
                  </a:lnTo>
                  <a:lnTo>
                    <a:pt x="3962" y="2171"/>
                  </a:lnTo>
                  <a:lnTo>
                    <a:pt x="4340" y="1982"/>
                  </a:lnTo>
                  <a:lnTo>
                    <a:pt x="4151" y="2171"/>
                  </a:lnTo>
                  <a:lnTo>
                    <a:pt x="4151" y="2359"/>
                  </a:lnTo>
                  <a:lnTo>
                    <a:pt x="4151" y="2454"/>
                  </a:lnTo>
                  <a:lnTo>
                    <a:pt x="4245" y="2548"/>
                  </a:lnTo>
                  <a:lnTo>
                    <a:pt x="4623" y="2548"/>
                  </a:lnTo>
                  <a:lnTo>
                    <a:pt x="4811" y="2359"/>
                  </a:lnTo>
                  <a:lnTo>
                    <a:pt x="5000" y="2642"/>
                  </a:lnTo>
                  <a:lnTo>
                    <a:pt x="5283" y="3020"/>
                  </a:lnTo>
                  <a:lnTo>
                    <a:pt x="5755" y="3208"/>
                  </a:lnTo>
                  <a:lnTo>
                    <a:pt x="6132" y="3208"/>
                  </a:lnTo>
                  <a:lnTo>
                    <a:pt x="6038" y="3397"/>
                  </a:lnTo>
                  <a:lnTo>
                    <a:pt x="6038" y="3586"/>
                  </a:lnTo>
                  <a:lnTo>
                    <a:pt x="6132" y="3680"/>
                  </a:lnTo>
                  <a:lnTo>
                    <a:pt x="6321" y="3680"/>
                  </a:lnTo>
                  <a:lnTo>
                    <a:pt x="6698" y="3586"/>
                  </a:lnTo>
                  <a:lnTo>
                    <a:pt x="6698" y="3869"/>
                  </a:lnTo>
                  <a:lnTo>
                    <a:pt x="6509" y="3963"/>
                  </a:lnTo>
                  <a:lnTo>
                    <a:pt x="6509" y="3963"/>
                  </a:lnTo>
                  <a:lnTo>
                    <a:pt x="6792" y="3869"/>
                  </a:lnTo>
                  <a:lnTo>
                    <a:pt x="6792" y="3491"/>
                  </a:lnTo>
                  <a:lnTo>
                    <a:pt x="6698" y="3397"/>
                  </a:lnTo>
                  <a:lnTo>
                    <a:pt x="6509" y="3586"/>
                  </a:lnTo>
                  <a:lnTo>
                    <a:pt x="6509" y="3586"/>
                  </a:lnTo>
                  <a:lnTo>
                    <a:pt x="6604" y="3303"/>
                  </a:lnTo>
                  <a:lnTo>
                    <a:pt x="6604" y="3114"/>
                  </a:lnTo>
                  <a:lnTo>
                    <a:pt x="6509" y="3020"/>
                  </a:lnTo>
                  <a:lnTo>
                    <a:pt x="6226" y="3020"/>
                  </a:lnTo>
                  <a:lnTo>
                    <a:pt x="5849" y="3114"/>
                  </a:lnTo>
                  <a:lnTo>
                    <a:pt x="5849" y="3114"/>
                  </a:lnTo>
                  <a:lnTo>
                    <a:pt x="5943" y="2831"/>
                  </a:lnTo>
                  <a:lnTo>
                    <a:pt x="5943" y="2925"/>
                  </a:lnTo>
                  <a:lnTo>
                    <a:pt x="6132" y="2548"/>
                  </a:lnTo>
                  <a:lnTo>
                    <a:pt x="5660" y="2359"/>
                  </a:lnTo>
                  <a:lnTo>
                    <a:pt x="5283" y="2171"/>
                  </a:lnTo>
                  <a:lnTo>
                    <a:pt x="4906" y="2171"/>
                  </a:lnTo>
                  <a:lnTo>
                    <a:pt x="4906" y="1699"/>
                  </a:lnTo>
                  <a:lnTo>
                    <a:pt x="5094" y="1322"/>
                  </a:lnTo>
                  <a:lnTo>
                    <a:pt x="4717" y="1605"/>
                  </a:lnTo>
                  <a:lnTo>
                    <a:pt x="4811" y="1322"/>
                  </a:lnTo>
                  <a:lnTo>
                    <a:pt x="4811" y="1322"/>
                  </a:lnTo>
                  <a:lnTo>
                    <a:pt x="4717" y="1416"/>
                  </a:lnTo>
                  <a:lnTo>
                    <a:pt x="4434" y="1605"/>
                  </a:lnTo>
                  <a:lnTo>
                    <a:pt x="4623" y="1322"/>
                  </a:lnTo>
                  <a:lnTo>
                    <a:pt x="4623" y="1227"/>
                  </a:lnTo>
                  <a:lnTo>
                    <a:pt x="4528" y="1133"/>
                  </a:lnTo>
                  <a:lnTo>
                    <a:pt x="4340" y="1322"/>
                  </a:lnTo>
                  <a:lnTo>
                    <a:pt x="4340" y="1510"/>
                  </a:lnTo>
                  <a:lnTo>
                    <a:pt x="4245" y="1322"/>
                  </a:lnTo>
                  <a:lnTo>
                    <a:pt x="4151" y="1227"/>
                  </a:lnTo>
                  <a:lnTo>
                    <a:pt x="3868" y="944"/>
                  </a:lnTo>
                  <a:lnTo>
                    <a:pt x="3208" y="567"/>
                  </a:lnTo>
                  <a:lnTo>
                    <a:pt x="2925" y="378"/>
                  </a:lnTo>
                  <a:lnTo>
                    <a:pt x="2736" y="1"/>
                  </a:lnTo>
                  <a:close/>
                </a:path>
              </a:pathLst>
            </a:custGeom>
            <a:grpFill/>
            <a:ln>
              <a:noFill/>
            </a:ln>
          </p:spPr>
          <p:txBody>
            <a:bodyPr spcFirstLastPara="1" wrap="square" lIns="121900" tIns="121900" rIns="121900" bIns="121900" anchor="ctr" anchorCtr="0">
              <a:noAutofit/>
            </a:bodyPr>
            <a:lstStyle/>
            <a:p>
              <a:endParaRPr sz="2400">
                <a:solidFill>
                  <a:srgbClr val="C00000"/>
                </a:solidFill>
              </a:endParaRPr>
            </a:p>
          </p:txBody>
        </p:sp>
      </p:grpSp>
      <p:sp>
        <p:nvSpPr>
          <p:cNvPr id="2" name="Rectangle 1">
            <a:extLst>
              <a:ext uri="{FF2B5EF4-FFF2-40B4-BE49-F238E27FC236}">
                <a16:creationId xmlns:a16="http://schemas.microsoft.com/office/drawing/2014/main" id="{D0E12A4B-E11B-8A4B-9394-B927E25D694E}"/>
              </a:ext>
            </a:extLst>
          </p:cNvPr>
          <p:cNvSpPr/>
          <p:nvPr/>
        </p:nvSpPr>
        <p:spPr>
          <a:xfrm>
            <a:off x="673768" y="4772906"/>
            <a:ext cx="11138594" cy="1200329"/>
          </a:xfrm>
          <a:prstGeom prst="rect">
            <a:avLst/>
          </a:prstGeom>
          <a:solidFill>
            <a:schemeClr val="accent2">
              <a:lumMod val="20000"/>
              <a:lumOff val="80000"/>
            </a:schemeClr>
          </a:solidFill>
        </p:spPr>
        <p:txBody>
          <a:bodyPr wrap="square">
            <a:spAutoFit/>
          </a:bodyPr>
          <a:lstStyle/>
          <a:p>
            <a:pPr algn="just"/>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Với mỗi kiểu bài viết, HS</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luyện tập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ý</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dàn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văn bản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chỉnh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sửa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thiện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599440" y="778275"/>
            <a:ext cx="10403839" cy="438582"/>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ts val="2667"/>
              </a:lnSpc>
              <a:spcBef>
                <a:spcPts val="667"/>
              </a:spcBef>
            </a:pP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PHƯƠNG PHÁP DẠY HỌC KĨ NĂNG </a:t>
            </a:r>
            <a:r>
              <a:rPr lang="vi-VN" sz="2800" b="1" dirty="0">
                <a:solidFill>
                  <a:srgbClr val="C00000"/>
                </a:solidFill>
                <a:latin typeface="Arial" panose="020B0604020202020204" pitchFamily="34" charset="0"/>
                <a:cs typeface="Arial" panose="020B0604020202020204" pitchFamily="34" charset="0"/>
              </a:rPr>
              <a:t>VIẾT</a:t>
            </a:r>
          </a:p>
        </p:txBody>
      </p:sp>
    </p:spTree>
    <p:extLst>
      <p:ext uri="{BB962C8B-B14F-4D97-AF65-F5344CB8AC3E}">
        <p14:creationId xmlns:p14="http://schemas.microsoft.com/office/powerpoint/2010/main" val="1404029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animBg="1"/>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2" name="Rectangle 1">
            <a:extLst>
              <a:ext uri="{FF2B5EF4-FFF2-40B4-BE49-F238E27FC236}">
                <a16:creationId xmlns:a16="http://schemas.microsoft.com/office/drawing/2014/main" id="{D10E026E-4B97-CC47-9FF8-40A462BC4931}"/>
              </a:ext>
            </a:extLst>
          </p:cNvPr>
          <p:cNvSpPr/>
          <p:nvPr/>
        </p:nvSpPr>
        <p:spPr>
          <a:xfrm>
            <a:off x="414338" y="228600"/>
            <a:ext cx="11249342" cy="5771580"/>
          </a:xfrm>
          <a:prstGeom prst="rect">
            <a:avLst/>
          </a:prstGeom>
        </p:spPr>
        <p:txBody>
          <a:bodyPr wrap="square">
            <a:spAutoFit/>
          </a:bodyPr>
          <a:lstStyle/>
          <a:p>
            <a:pPr algn="ctr">
              <a:lnSpc>
                <a:spcPct val="150000"/>
              </a:lnSpc>
            </a:pPr>
            <a:r>
              <a:rPr lang="vi-VN" sz="2800" b="1" dirty="0">
                <a:solidFill>
                  <a:schemeClr val="accent1"/>
                </a:solidFill>
                <a:latin typeface="Arial" panose="020B0604020202020204" pitchFamily="34" charset="0"/>
                <a:cs typeface="Arial" panose="020B0604020202020204" pitchFamily="34" charset="0"/>
              </a:rPr>
              <a:t> </a:t>
            </a:r>
            <a:r>
              <a:rPr lang="vi-VN" sz="2000" b="1" dirty="0">
                <a:solidFill>
                  <a:srgbClr val="002060"/>
                </a:solidFill>
                <a:latin typeface="Arial" panose="020B0604020202020204" pitchFamily="34" charset="0"/>
                <a:cs typeface="Arial" panose="020B0604020202020204" pitchFamily="34" charset="0"/>
              </a:rPr>
              <a:t>CÁCH SẮP XẾP NỘI DUNG </a:t>
            </a:r>
            <a:r>
              <a:rPr lang="vi-VN" sz="2000" b="1" dirty="0">
                <a:solidFill>
                  <a:srgbClr val="C00000"/>
                </a:solidFill>
                <a:latin typeface="Arial" panose="020B0604020202020204" pitchFamily="34" charset="0"/>
                <a:cs typeface="Arial" panose="020B0604020202020204" pitchFamily="34" charset="0"/>
              </a:rPr>
              <a:t>VIẾT</a:t>
            </a:r>
            <a:r>
              <a:rPr lang="vi-VN" sz="2000" b="1" dirty="0">
                <a:solidFill>
                  <a:srgbClr val="002060"/>
                </a:solidFill>
                <a:latin typeface="Arial" panose="020B0604020202020204" pitchFamily="34" charset="0"/>
                <a:cs typeface="Arial" panose="020B0604020202020204" pitchFamily="34" charset="0"/>
              </a:rPr>
              <a:t> ĐOẠN VĂN, VĂN BẢN </a:t>
            </a:r>
          </a:p>
          <a:p>
            <a:pPr algn="ctr">
              <a:lnSpc>
                <a:spcPct val="150000"/>
              </a:lnSpc>
            </a:pPr>
            <a:r>
              <a:rPr lang="vi-VN" sz="2000" b="1" dirty="0">
                <a:solidFill>
                  <a:srgbClr val="002060"/>
                </a:solidFill>
                <a:latin typeface="Arial" panose="020B0604020202020204" pitchFamily="34" charset="0"/>
                <a:cs typeface="Arial" panose="020B0604020202020204" pitchFamily="34" charset="0"/>
              </a:rPr>
              <a:t>TRONG SÁCH TIẾNG VIỆT 4</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Nội dung viết đoạn văn, văn bản kết nối, tích hợp với chủ điểm của các bài đọc, cụ thể:</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vi-VN" sz="2400" dirty="0">
                <a:solidFill>
                  <a:srgbClr val="002060"/>
                </a:solidFill>
                <a:latin typeface="Arial" panose="020B0604020202020204" pitchFamily="34" charset="0"/>
                <a:cs typeface="Arial" panose="020B0604020202020204" pitchFamily="34" charset="0"/>
              </a:rPr>
              <a:t> Viết đoạn văn nêu ý kiến được triển khai ở chủ điểm </a:t>
            </a:r>
            <a:r>
              <a:rPr lang="vi-VN" sz="2400" i="1" dirty="0">
                <a:solidFill>
                  <a:srgbClr val="002060"/>
                </a:solidFill>
                <a:latin typeface="Arial" panose="020B0604020202020204" pitchFamily="34" charset="0"/>
                <a:cs typeface="Arial" panose="020B0604020202020204" pitchFamily="34" charset="0"/>
              </a:rPr>
              <a:t>Mỗi người một vẻ</a:t>
            </a:r>
            <a:r>
              <a:rPr lang="vi-VN" sz="2400" dirty="0">
                <a:solidFill>
                  <a:srgbClr val="002060"/>
                </a:solidFill>
                <a:latin typeface="Arial" panose="020B0604020202020204" pitchFamily="34" charset="0"/>
                <a:cs typeface="Arial" panose="020B0604020202020204" pitchFamily="34" charset="0"/>
              </a:rPr>
              <a:t>, giúp HS có cơ hội </a:t>
            </a:r>
            <a:r>
              <a:rPr lang="en-US" sz="2400" dirty="0" err="1">
                <a:solidFill>
                  <a:srgbClr val="002060"/>
                </a:solidFill>
                <a:latin typeface="Arial" panose="020B0604020202020204" pitchFamily="34" charset="0"/>
                <a:cs typeface="Arial" panose="020B0604020202020204" pitchFamily="34" charset="0"/>
              </a:rPr>
              <a:t>nêu</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ý kiến riêng, </a:t>
            </a:r>
            <a:r>
              <a:rPr lang="en-US" sz="2400" dirty="0" err="1">
                <a:solidFill>
                  <a:srgbClr val="002060"/>
                </a:solidFill>
                <a:latin typeface="Arial" panose="020B0604020202020204" pitchFamily="34" charset="0"/>
                <a:cs typeface="Arial" panose="020B0604020202020204" pitchFamily="34" charset="0"/>
              </a:rPr>
              <a:t>bộc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lộ</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cảm nghĩ riêng.</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Viết bài văn thuật lại sự vi</a:t>
            </a:r>
            <a:r>
              <a:rPr lang="en-US" sz="2400">
                <a:solidFill>
                  <a:srgbClr val="002060"/>
                </a:solidFill>
                <a:latin typeface="Arial" panose="020B0604020202020204" pitchFamily="34" charset="0"/>
                <a:cs typeface="Arial" panose="020B0604020202020204" pitchFamily="34" charset="0"/>
              </a:rPr>
              <a:t>ệc</a:t>
            </a:r>
            <a:r>
              <a:rPr lang="vi-VN" sz="240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được triển khai ở chủ điểm </a:t>
            </a:r>
            <a:r>
              <a:rPr lang="vi-VN" sz="2400" i="1" dirty="0">
                <a:solidFill>
                  <a:srgbClr val="002060"/>
                </a:solidFill>
                <a:latin typeface="Arial" panose="020B0604020202020204" pitchFamily="34" charset="0"/>
                <a:cs typeface="Arial" panose="020B0604020202020204" pitchFamily="34" charset="0"/>
              </a:rPr>
              <a:t>Trải nghiệm và khám phá.</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Viết đoạn văn tưởng tượng được triển khai ở chủ điểm </a:t>
            </a:r>
            <a:r>
              <a:rPr lang="vi-VN" sz="2400" i="1" dirty="0">
                <a:solidFill>
                  <a:srgbClr val="002060"/>
                </a:solidFill>
                <a:latin typeface="Arial" panose="020B0604020202020204" pitchFamily="34" charset="0"/>
                <a:cs typeface="Arial" panose="020B0604020202020204" pitchFamily="34" charset="0"/>
              </a:rPr>
              <a:t>Niềm vui sáng tạo.</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Viết đoạn văn nêu tình cảm</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cảm xúc được triển khai ở chủ điểm </a:t>
            </a:r>
            <a:r>
              <a:rPr lang="vi-VN" sz="2400" i="1" dirty="0">
                <a:solidFill>
                  <a:srgbClr val="002060"/>
                </a:solidFill>
                <a:latin typeface="Arial" panose="020B0604020202020204" pitchFamily="34" charset="0"/>
                <a:cs typeface="Arial" panose="020B0604020202020204" pitchFamily="34" charset="0"/>
              </a:rPr>
              <a:t>Sống để yêu thương</a:t>
            </a:r>
            <a:r>
              <a:rPr lang="vi-VN" sz="2400" dirty="0">
                <a:solidFill>
                  <a:srgbClr val="002060"/>
                </a:solidFill>
                <a:latin typeface="Arial" panose="020B0604020202020204" pitchFamily="34" charset="0"/>
                <a:cs typeface="Arial" panose="020B0604020202020204" pitchFamily="34" charset="0"/>
              </a:rPr>
              <a:t>,... Nhờ thế, các văn bản đọc góp phần làm giàu vốn sống, trải nghiệm, cảm xúc cho HS để các em hoàn thành bài viết một cách thuận lợi. </a:t>
            </a:r>
            <a:endParaRPr lang="vi-VN" sz="240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72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2" name="Rectangle 1">
            <a:extLst>
              <a:ext uri="{FF2B5EF4-FFF2-40B4-BE49-F238E27FC236}">
                <a16:creationId xmlns:a16="http://schemas.microsoft.com/office/drawing/2014/main" id="{D10E026E-4B97-CC47-9FF8-40A462BC4931}"/>
              </a:ext>
            </a:extLst>
          </p:cNvPr>
          <p:cNvSpPr/>
          <p:nvPr/>
        </p:nvSpPr>
        <p:spPr>
          <a:xfrm>
            <a:off x="1170433" y="771525"/>
            <a:ext cx="10422128" cy="5109091"/>
          </a:xfrm>
          <a:prstGeom prst="rect">
            <a:avLst/>
          </a:prstGeom>
        </p:spPr>
        <p:txBody>
          <a:bodyPr wrap="square">
            <a:spAutoFit/>
          </a:bodyPr>
          <a:lstStyle/>
          <a:p>
            <a:r>
              <a:rPr lang="vi-VN" sz="2800" b="1" dirty="0">
                <a:solidFill>
                  <a:srgbClr val="002060"/>
                </a:solidFill>
                <a:latin typeface="Arial" panose="020B0604020202020204" pitchFamily="34" charset="0"/>
                <a:cs typeface="Arial" panose="020B0604020202020204" pitchFamily="34" charset="0"/>
              </a:rPr>
              <a:t>          QUY TRÌNH DẠY </a:t>
            </a:r>
            <a:r>
              <a:rPr lang="vi-VN" sz="2800" b="1" dirty="0">
                <a:solidFill>
                  <a:srgbClr val="C00000"/>
                </a:solidFill>
                <a:latin typeface="Arial" panose="020B0604020202020204" pitchFamily="34" charset="0"/>
                <a:cs typeface="Arial" panose="020B0604020202020204" pitchFamily="34" charset="0"/>
              </a:rPr>
              <a:t>VIẾT </a:t>
            </a:r>
            <a:r>
              <a:rPr lang="vi-VN" sz="2800" b="1" dirty="0">
                <a:solidFill>
                  <a:srgbClr val="002060"/>
                </a:solidFill>
                <a:latin typeface="Arial" panose="020B0604020202020204" pitchFamily="34" charset="0"/>
                <a:cs typeface="Arial" panose="020B0604020202020204" pitchFamily="34" charset="0"/>
              </a:rPr>
              <a:t>ĐOẠN VĂN, VĂN BẢN</a:t>
            </a:r>
          </a:p>
          <a:p>
            <a:endParaRPr lang="vi-VN" sz="2800" b="1" dirty="0">
              <a:solidFill>
                <a:schemeClr val="accent1"/>
              </a:solidFill>
              <a:latin typeface="Arial" panose="020B0604020202020204" pitchFamily="34" charset="0"/>
              <a:cs typeface="Arial" panose="020B0604020202020204" pitchFamily="34" charset="0"/>
            </a:endParaRPr>
          </a:p>
          <a:p>
            <a:pPr algn="just">
              <a:lnSpc>
                <a:spcPct val="125000"/>
              </a:lnSpc>
            </a:pPr>
            <a:r>
              <a:rPr lang="vi-VN" sz="2400" i="1" dirty="0">
                <a:solidFill>
                  <a:srgbClr val="002060"/>
                </a:solidFill>
                <a:latin typeface="Arial" panose="020B0604020202020204" pitchFamily="34" charset="0"/>
                <a:cs typeface="Arial" panose="020B0604020202020204" pitchFamily="34" charset="0"/>
              </a:rPr>
              <a:t>     Tiếng Việt 4 </a:t>
            </a:r>
            <a:r>
              <a:rPr lang="vi-VN" sz="2400" dirty="0">
                <a:solidFill>
                  <a:srgbClr val="002060"/>
                </a:solidFill>
                <a:latin typeface="Arial" panose="020B0604020202020204" pitchFamily="34" charset="0"/>
                <a:cs typeface="Arial" panose="020B0604020202020204" pitchFamily="34" charset="0"/>
              </a:rPr>
              <a:t>đặc biệt chú trọng phát triển kĩ năng viết cho HS và thiết kế các hoạt động viết theo một quy trình khoa học, gồm các bước cơ bản: </a:t>
            </a:r>
          </a:p>
          <a:p>
            <a:pPr>
              <a:lnSpc>
                <a:spcPct val="125000"/>
              </a:lnSpc>
            </a:pPr>
            <a:r>
              <a:rPr lang="vi-VN" sz="2400" dirty="0">
                <a:solidFill>
                  <a:srgbClr val="002060"/>
                </a:solidFill>
                <a:latin typeface="Arial" panose="020B0604020202020204" pitchFamily="34" charset="0"/>
                <a:cs typeface="Arial" panose="020B0604020202020204" pitchFamily="34" charset="0"/>
              </a:rPr>
              <a:t>     – BƯỚC 1: Tìm hiểu kiểu bài, nhận biết cấu trúc và cách viết</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BƯỚC 2: Tìm ý và lập dàn ý</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BƯỚC 3: Thực hành viết đoạn văn, văn bản </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BƯỚC 4: Chỉnh sửa, hoàn thiện</a:t>
            </a:r>
            <a:endParaRPr lang="en-US" sz="2400" dirty="0">
              <a:solidFill>
                <a:srgbClr val="002060"/>
              </a:solidFill>
              <a:latin typeface="Arial" panose="020B0604020202020204" pitchFamily="34" charset="0"/>
              <a:cs typeface="Arial" panose="020B0604020202020204" pitchFamily="34" charset="0"/>
            </a:endParaRP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rPr>
              <a:t>–</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BƯỚC 5: Đánh giá (trả bài)</a:t>
            </a:r>
            <a:r>
              <a:rPr lang="en-US" sz="2400" dirty="0">
                <a:solidFill>
                  <a:srgbClr val="002060"/>
                </a:solidFill>
                <a:latin typeface="Arial" panose="020B0604020202020204" pitchFamily="34" charset="0"/>
                <a:cs typeface="Arial" panose="020B0604020202020204" pitchFamily="34" charset="0"/>
              </a:rPr>
              <a:t>.</a:t>
            </a:r>
            <a:endParaRPr lang="vi-VN" sz="2400" dirty="0">
              <a:solidFill>
                <a:srgbClr val="002060"/>
              </a:solidFill>
              <a:latin typeface="Arial" panose="020B0604020202020204" pitchFamily="34" charset="0"/>
              <a:cs typeface="Arial" panose="020B0604020202020204" pitchFamily="34" charset="0"/>
            </a:endParaRPr>
          </a:p>
          <a:p>
            <a:pPr algn="just">
              <a:lnSpc>
                <a:spcPct val="125000"/>
              </a:lnSpc>
            </a:pPr>
            <a:r>
              <a:rPr lang="vi-VN" sz="2400" dirty="0">
                <a:solidFill>
                  <a:srgbClr val="002060"/>
                </a:solidFill>
                <a:latin typeface="Arial" panose="020B0604020202020204" pitchFamily="34" charset="0"/>
                <a:cs typeface="Arial" panose="020B0604020202020204" pitchFamily="34" charset="0"/>
              </a:rPr>
              <a:t>     Đối với một số kiểu bài đặc thù như kiểu bài miêu tả con vật hoặc miêu tả cây cối thì có thêm bước quan sát. </a:t>
            </a:r>
            <a:endParaRPr lang="vi-VN"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035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1201" y="1600201"/>
            <a:ext cx="873957" cy="461665"/>
          </a:xfrm>
          <a:prstGeom prst="rect">
            <a:avLst/>
          </a:prstGeom>
          <a:noFill/>
        </p:spPr>
        <p:txBody>
          <a:bodyPr wrap="none" rtlCol="0">
            <a:spAutoFit/>
          </a:bodyPr>
          <a:lstStyle/>
          <a:p>
            <a:r>
              <a:rPr lang="en-US" sz="2400" dirty="0"/>
              <a:t>          </a:t>
            </a:r>
          </a:p>
        </p:txBody>
      </p:sp>
      <p:sp>
        <p:nvSpPr>
          <p:cNvPr id="2" name="TextBox 1"/>
          <p:cNvSpPr txBox="1"/>
          <p:nvPr/>
        </p:nvSpPr>
        <p:spPr>
          <a:xfrm>
            <a:off x="1619995" y="787401"/>
            <a:ext cx="9759204" cy="830997"/>
          </a:xfrm>
          <a:prstGeom prst="rect">
            <a:avLst/>
          </a:prstGeom>
          <a:noFill/>
        </p:spPr>
        <p:txBody>
          <a:bodyPr wrap="square" rtlCol="0">
            <a:spAutoFit/>
          </a:bodyPr>
          <a:lstStyle/>
          <a:p>
            <a:endParaRPr lang="vi-VN" sz="2400" dirty="0">
              <a:solidFill>
                <a:schemeClr val="bg1"/>
              </a:solidFill>
            </a:endParaRPr>
          </a:p>
          <a:p>
            <a:endParaRPr lang="en-US" sz="2400" dirty="0">
              <a:solidFill>
                <a:schemeClr val="bg1"/>
              </a:solidFill>
            </a:endParaRPr>
          </a:p>
        </p:txBody>
      </p:sp>
      <p:pic>
        <p:nvPicPr>
          <p:cNvPr id="5" name="Picture 4">
            <a:extLst>
              <a:ext uri="{FF2B5EF4-FFF2-40B4-BE49-F238E27FC236}">
                <a16:creationId xmlns:a16="http://schemas.microsoft.com/office/drawing/2014/main" id="{CEDD6C89-03B4-91FB-881A-6BD78C0E9D3F}"/>
              </a:ext>
            </a:extLst>
          </p:cNvPr>
          <p:cNvPicPr>
            <a:picLocks noChangeAspect="1"/>
          </p:cNvPicPr>
          <p:nvPr/>
        </p:nvPicPr>
        <p:blipFill>
          <a:blip r:embed="rId3"/>
          <a:stretch>
            <a:fillRect/>
          </a:stretch>
        </p:blipFill>
        <p:spPr>
          <a:xfrm>
            <a:off x="1148179" y="0"/>
            <a:ext cx="4681358" cy="6662418"/>
          </a:xfrm>
          <a:prstGeom prst="rect">
            <a:avLst/>
          </a:prstGeom>
          <a:ln>
            <a:solidFill>
              <a:schemeClr val="accent2"/>
            </a:solidFill>
          </a:ln>
        </p:spPr>
      </p:pic>
      <p:pic>
        <p:nvPicPr>
          <p:cNvPr id="7" name="Picture 6">
            <a:extLst>
              <a:ext uri="{FF2B5EF4-FFF2-40B4-BE49-F238E27FC236}">
                <a16:creationId xmlns:a16="http://schemas.microsoft.com/office/drawing/2014/main" id="{531E0BAF-967B-17FF-7CF4-4ACDEA6E338C}"/>
              </a:ext>
            </a:extLst>
          </p:cNvPr>
          <p:cNvPicPr>
            <a:picLocks noChangeAspect="1"/>
          </p:cNvPicPr>
          <p:nvPr/>
        </p:nvPicPr>
        <p:blipFill>
          <a:blip r:embed="rId4"/>
          <a:stretch>
            <a:fillRect/>
          </a:stretch>
        </p:blipFill>
        <p:spPr>
          <a:xfrm>
            <a:off x="6181344" y="16605"/>
            <a:ext cx="4759400" cy="6645814"/>
          </a:xfrm>
          <a:prstGeom prst="rect">
            <a:avLst/>
          </a:prstGeom>
          <a:ln>
            <a:solidFill>
              <a:schemeClr val="accent1"/>
            </a:solidFill>
          </a:ln>
        </p:spPr>
      </p:pic>
    </p:spTree>
    <p:extLst>
      <p:ext uri="{BB962C8B-B14F-4D97-AF65-F5344CB8AC3E}">
        <p14:creationId xmlns:p14="http://schemas.microsoft.com/office/powerpoint/2010/main" val="1910719219"/>
      </p:ext>
    </p:extLst>
  </p:cSld>
  <p:clrMapOvr>
    <a:masterClrMapping/>
  </p:clrMapOvr>
  <p:transition spd="slow">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2" name="Rectangle 1">
            <a:extLst>
              <a:ext uri="{FF2B5EF4-FFF2-40B4-BE49-F238E27FC236}">
                <a16:creationId xmlns:a16="http://schemas.microsoft.com/office/drawing/2014/main" id="{382CFC21-B4D4-E148-B417-008600078575}"/>
              </a:ext>
            </a:extLst>
          </p:cNvPr>
          <p:cNvSpPr/>
          <p:nvPr/>
        </p:nvSpPr>
        <p:spPr>
          <a:xfrm>
            <a:off x="673701" y="1021029"/>
            <a:ext cx="10850881" cy="5047536"/>
          </a:xfrm>
          <a:prstGeom prst="rect">
            <a:avLst/>
          </a:prstGeom>
        </p:spPr>
        <p:txBody>
          <a:bodyPr wrap="square">
            <a:spAutoFit/>
          </a:bodyPr>
          <a:lstStyle/>
          <a:p>
            <a:r>
              <a:rPr lang="vi-VN" sz="2400" b="1" dirty="0">
                <a:solidFill>
                  <a:schemeClr val="accent1"/>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PHƯƠNG PHÁP HƯỚNG DẪN CÁCH </a:t>
            </a:r>
            <a:r>
              <a:rPr lang="vi-VN" sz="2800" b="1" dirty="0">
                <a:solidFill>
                  <a:srgbClr val="C00000"/>
                </a:solidFill>
                <a:latin typeface="Arial" panose="020B0604020202020204" pitchFamily="34" charset="0"/>
                <a:cs typeface="Arial" panose="020B0604020202020204" pitchFamily="34" charset="0"/>
              </a:rPr>
              <a:t>VIẾT</a:t>
            </a:r>
            <a:r>
              <a:rPr lang="vi-VN"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MỘT</a:t>
            </a:r>
            <a:r>
              <a:rPr lang="vi-VN" sz="2800" b="1" dirty="0">
                <a:solidFill>
                  <a:srgbClr val="002060"/>
                </a:solidFill>
                <a:latin typeface="Arial" panose="020B0604020202020204" pitchFamily="34" charset="0"/>
                <a:cs typeface="Arial" panose="020B0604020202020204" pitchFamily="34" charset="0"/>
              </a:rPr>
              <a:t> KIỂU BÀI</a:t>
            </a:r>
            <a:r>
              <a:rPr lang="vi-VN" sz="2800" dirty="0">
                <a:solidFill>
                  <a:srgbClr val="002060"/>
                </a:solidFill>
                <a:latin typeface="Arial" panose="020B0604020202020204" pitchFamily="34" charset="0"/>
                <a:cs typeface="Arial" panose="020B0604020202020204" pitchFamily="34" charset="0"/>
              </a:rPr>
              <a:t> </a:t>
            </a:r>
          </a:p>
          <a:p>
            <a:endParaRPr lang="vi-VN" sz="2400" dirty="0">
              <a:latin typeface="Arial" panose="020B0604020202020204" pitchFamily="34" charset="0"/>
              <a:cs typeface="Arial" panose="020B0604020202020204" pitchFamily="34" charset="0"/>
            </a:endParaRPr>
          </a:p>
          <a:p>
            <a:pPr algn="just">
              <a:lnSpc>
                <a:spcPct val="125000"/>
              </a:lnSpc>
            </a:pPr>
            <a:r>
              <a:rPr lang="vi-VN" sz="2400" dirty="0">
                <a:solidFill>
                  <a:srgbClr val="002060"/>
                </a:solidFill>
                <a:latin typeface="Arial" panose="020B0604020202020204" pitchFamily="34" charset="0"/>
                <a:cs typeface="Arial" panose="020B0604020202020204" pitchFamily="34" charset="0"/>
              </a:rPr>
              <a:t>      Bất k</a:t>
            </a:r>
            <a:r>
              <a:rPr lang="en-US" sz="2400" dirty="0">
                <a:solidFill>
                  <a:srgbClr val="002060"/>
                </a:solidFill>
                <a:latin typeface="Arial" panose="020B0604020202020204" pitchFamily="34" charset="0"/>
                <a:cs typeface="Arial" panose="020B0604020202020204" pitchFamily="34" charset="0"/>
              </a:rPr>
              <a:t>ì</a:t>
            </a:r>
            <a:r>
              <a:rPr lang="vi-VN" sz="2400" dirty="0">
                <a:solidFill>
                  <a:srgbClr val="002060"/>
                </a:solidFill>
                <a:latin typeface="Arial" panose="020B0604020202020204" pitchFamily="34" charset="0"/>
                <a:cs typeface="Arial" panose="020B0604020202020204" pitchFamily="34" charset="0"/>
              </a:rPr>
              <a:t> một kiểu đoạn văn, văn bản nào cũng có 1 – 2 tiết </a:t>
            </a:r>
            <a:r>
              <a:rPr lang="vi-VN" sz="2400" b="1" i="1" dirty="0">
                <a:solidFill>
                  <a:srgbClr val="002060"/>
                </a:solidFill>
                <a:latin typeface="Arial" panose="020B0604020202020204" pitchFamily="34" charset="0"/>
                <a:cs typeface="Arial" panose="020B0604020202020204" pitchFamily="34" charset="0"/>
              </a:rPr>
              <a:t>Tìm hiểu kiểu bài. </a:t>
            </a:r>
            <a:r>
              <a:rPr lang="vi-VN" sz="2400" dirty="0">
                <a:solidFill>
                  <a:srgbClr val="002060"/>
                </a:solidFill>
                <a:latin typeface="Arial" panose="020B0604020202020204" pitchFamily="34" charset="0"/>
                <a:cs typeface="Arial" panose="020B0604020202020204" pitchFamily="34" charset="0"/>
              </a:rPr>
              <a:t>Tiết học này giúp</a:t>
            </a:r>
            <a:r>
              <a:rPr lang="vi-VN" sz="2400" b="1" i="1"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HS nhận biết cấu trúc bài viết và cách viết. </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HS được thực hành viết dựa trên việc phân tích “mẫu”, tức bài viết tham khảo, để nắm được kiểu bài và mục đích viết, không viết lan man, nhưng đồng thời vẫn tôn trọng quyền sáng tạo của người học. HS chỉ tham khảo cấu trúc của bài viết tham khảo, còn đề tài của bài viết là mới, vì vậy, chất liệu, ý tưởng phải là của chính các em. </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Mỗi kiểu bài đều có GHI NHỚ để HS nắm vững kiến thức về kiểu bài, từ đó vận dụng vào việc thực hành viết đáp ứng yêu cầu của kiểu bài đó.</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4560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4" y="0"/>
            <a:ext cx="12198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81550" y="348226"/>
            <a:ext cx="10344151" cy="6428106"/>
          </a:xfrm>
          <a:prstGeom prst="rect">
            <a:avLst/>
          </a:prstGeom>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25000"/>
              </a:lnSpc>
              <a:spcBef>
                <a:spcPts val="600"/>
              </a:spcBef>
              <a:spcAft>
                <a:spcPts val="600"/>
              </a:spcAft>
            </a:pPr>
            <a:r>
              <a:rPr lang="en-US" altLang="en-US" sz="2400" b="1" dirty="0">
                <a:solidFill>
                  <a:srgbClr val="002060"/>
                </a:solidFill>
                <a:ea typeface="MS Mincho"/>
                <a:cs typeface="MS Mincho"/>
              </a:rPr>
              <a:t>                            </a:t>
            </a:r>
            <a:r>
              <a:rPr lang="en-US" altLang="en-US" sz="3200" b="1" dirty="0">
                <a:solidFill>
                  <a:srgbClr val="002060"/>
                </a:solidFill>
                <a:ea typeface="MS Mincho"/>
                <a:cs typeface="MS Mincho"/>
              </a:rPr>
              <a:t>MỤC TIÊU CỦA CHƯƠNG TRÌNH</a:t>
            </a:r>
          </a:p>
          <a:p>
            <a:pPr algn="just">
              <a:lnSpc>
                <a:spcPct val="125000"/>
              </a:lnSpc>
            </a:pPr>
            <a:r>
              <a:rPr lang="en-US" sz="2667" dirty="0">
                <a:solidFill>
                  <a:srgbClr val="002060"/>
                </a:solidFill>
              </a:rPr>
              <a:t>    • </a:t>
            </a:r>
            <a:r>
              <a:rPr lang="en-US" altLang="en-US" sz="2667" b="1" dirty="0" err="1">
                <a:solidFill>
                  <a:srgbClr val="002060"/>
                </a:solidFill>
                <a:cs typeface="Calibri" panose="020F0502020204030204" pitchFamily="34" charset="0"/>
              </a:rPr>
              <a:t>Chương</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trình</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Ngữ</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văn</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Tiếng</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Việt</a:t>
            </a:r>
            <a:r>
              <a:rPr lang="en-US" altLang="en-US" sz="2667" b="1" dirty="0">
                <a:solidFill>
                  <a:srgbClr val="002060"/>
                </a:solidFill>
                <a:cs typeface="Calibri" panose="020F0502020204030204" pitchFamily="34" charset="0"/>
              </a:rPr>
              <a:t> ở </a:t>
            </a:r>
            <a:r>
              <a:rPr lang="en-US" altLang="en-US" sz="2667" b="1" dirty="0" err="1">
                <a:solidFill>
                  <a:srgbClr val="002060"/>
                </a:solidFill>
                <a:cs typeface="Calibri" panose="020F0502020204030204" pitchFamily="34" charset="0"/>
              </a:rPr>
              <a:t>tiểu</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học</a:t>
            </a:r>
            <a:r>
              <a:rPr lang="en-US" altLang="en-US" sz="2667" b="1" dirty="0">
                <a:solidFill>
                  <a:srgbClr val="002060"/>
                </a:solidFill>
                <a:cs typeface="Calibri" panose="020F0502020204030204" pitchFamily="34" charset="0"/>
              </a:rPr>
              <a:t>) 2018:</a:t>
            </a:r>
          </a:p>
          <a:p>
            <a:pPr algn="just">
              <a:lnSpc>
                <a:spcPct val="125000"/>
              </a:lnSpc>
            </a:pPr>
            <a:r>
              <a:rPr lang="en-US" sz="2667" b="1" dirty="0">
                <a:solidFill>
                  <a:srgbClr val="002060"/>
                </a:solidFill>
                <a:cs typeface="Calibri" panose="020F0502020204030204" pitchFamily="34" charset="0"/>
              </a:rPr>
              <a:t>     </a:t>
            </a:r>
            <a:r>
              <a:rPr lang="en-US" sz="2667" dirty="0">
                <a:solidFill>
                  <a:srgbClr val="002060"/>
                </a:solidFill>
              </a:rPr>
              <a:t>– </a:t>
            </a:r>
            <a:r>
              <a:rPr lang="en-US" sz="2667" dirty="0" err="1">
                <a:solidFill>
                  <a:srgbClr val="002060"/>
                </a:solidFill>
              </a:rPr>
              <a:t>Hình</a:t>
            </a:r>
            <a:r>
              <a:rPr lang="en-US" sz="2667" dirty="0">
                <a:solidFill>
                  <a:srgbClr val="002060"/>
                </a:solidFill>
              </a:rPr>
              <a:t> </a:t>
            </a:r>
            <a:r>
              <a:rPr lang="en-US" sz="2667" dirty="0" err="1">
                <a:solidFill>
                  <a:srgbClr val="002060"/>
                </a:solidFill>
              </a:rPr>
              <a:t>thành</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phát</a:t>
            </a:r>
            <a:r>
              <a:rPr lang="en-US" sz="2667" dirty="0">
                <a:solidFill>
                  <a:srgbClr val="002060"/>
                </a:solidFill>
              </a:rPr>
              <a:t> </a:t>
            </a:r>
            <a:r>
              <a:rPr lang="en-US" sz="2667" dirty="0" err="1">
                <a:solidFill>
                  <a:srgbClr val="002060"/>
                </a:solidFill>
              </a:rPr>
              <a:t>triển</a:t>
            </a:r>
            <a:r>
              <a:rPr lang="en-US" sz="2667" dirty="0">
                <a:solidFill>
                  <a:srgbClr val="002060"/>
                </a:solidFill>
              </a:rPr>
              <a:t> </a:t>
            </a:r>
            <a:r>
              <a:rPr lang="en-US" sz="2667" dirty="0" err="1">
                <a:solidFill>
                  <a:srgbClr val="002060"/>
                </a:solidFill>
              </a:rPr>
              <a:t>cho</a:t>
            </a:r>
            <a:r>
              <a:rPr lang="en-US" sz="2667" dirty="0">
                <a:solidFill>
                  <a:srgbClr val="002060"/>
                </a:solidFill>
              </a:rPr>
              <a:t> HS </a:t>
            </a:r>
            <a:r>
              <a:rPr lang="en-US" sz="2667" dirty="0" err="1">
                <a:solidFill>
                  <a:srgbClr val="002060"/>
                </a:solidFill>
              </a:rPr>
              <a:t>những</a:t>
            </a:r>
            <a:r>
              <a:rPr lang="en-US" sz="2667" dirty="0">
                <a:solidFill>
                  <a:srgbClr val="002060"/>
                </a:solidFill>
              </a:rPr>
              <a:t> </a:t>
            </a:r>
            <a:r>
              <a:rPr lang="en-US" sz="2667" dirty="0" err="1">
                <a:solidFill>
                  <a:srgbClr val="002060"/>
                </a:solidFill>
              </a:rPr>
              <a:t>phẩm</a:t>
            </a:r>
            <a:r>
              <a:rPr lang="en-US" sz="2667" dirty="0">
                <a:solidFill>
                  <a:srgbClr val="002060"/>
                </a:solidFill>
              </a:rPr>
              <a:t> </a:t>
            </a:r>
            <a:r>
              <a:rPr lang="en-US" sz="2667" dirty="0" err="1">
                <a:solidFill>
                  <a:srgbClr val="002060"/>
                </a:solidFill>
              </a:rPr>
              <a:t>chất</a:t>
            </a:r>
            <a:r>
              <a:rPr lang="en-US" sz="2667" dirty="0">
                <a:solidFill>
                  <a:srgbClr val="002060"/>
                </a:solidFill>
              </a:rPr>
              <a:t> </a:t>
            </a:r>
            <a:r>
              <a:rPr lang="en-US" sz="2667" dirty="0" err="1">
                <a:solidFill>
                  <a:srgbClr val="002060"/>
                </a:solidFill>
              </a:rPr>
              <a:t>chủ</a:t>
            </a:r>
            <a:r>
              <a:rPr lang="en-US" sz="2667" dirty="0">
                <a:solidFill>
                  <a:srgbClr val="002060"/>
                </a:solidFill>
              </a:rPr>
              <a:t> </a:t>
            </a:r>
            <a:r>
              <a:rPr lang="en-US" sz="2667" dirty="0" err="1">
                <a:solidFill>
                  <a:srgbClr val="002060"/>
                </a:solidFill>
              </a:rPr>
              <a:t>yếu</a:t>
            </a:r>
            <a:r>
              <a:rPr lang="es-ES" sz="2667" dirty="0">
                <a:solidFill>
                  <a:srgbClr val="002060"/>
                </a:solidFill>
              </a:rPr>
              <a:t>.</a:t>
            </a:r>
            <a:endParaRPr lang="en-US" sz="2667" dirty="0">
              <a:solidFill>
                <a:srgbClr val="002060"/>
              </a:solidFill>
            </a:endParaRPr>
          </a:p>
          <a:p>
            <a:pPr algn="just">
              <a:lnSpc>
                <a:spcPct val="125000"/>
              </a:lnSpc>
            </a:pPr>
            <a:r>
              <a:rPr lang="en-US" sz="2667" dirty="0">
                <a:solidFill>
                  <a:srgbClr val="002060"/>
                </a:solidFill>
              </a:rPr>
              <a:t>     – </a:t>
            </a:r>
            <a:r>
              <a:rPr lang="vi-VN" sz="2667" dirty="0">
                <a:solidFill>
                  <a:srgbClr val="002060"/>
                </a:solidFill>
              </a:rPr>
              <a:t>Giúp </a:t>
            </a:r>
            <a:r>
              <a:rPr lang="en-US" sz="2667" dirty="0">
                <a:solidFill>
                  <a:srgbClr val="002060"/>
                </a:solidFill>
              </a:rPr>
              <a:t>HS</a:t>
            </a:r>
            <a:r>
              <a:rPr lang="vi-VN" sz="2667" dirty="0">
                <a:solidFill>
                  <a:srgbClr val="002060"/>
                </a:solidFill>
              </a:rPr>
              <a:t> phát triển các năng lực chung</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năng</a:t>
            </a:r>
            <a:r>
              <a:rPr lang="en-US" sz="2667" dirty="0">
                <a:solidFill>
                  <a:srgbClr val="002060"/>
                </a:solidFill>
              </a:rPr>
              <a:t> </a:t>
            </a:r>
            <a:r>
              <a:rPr lang="en-US" sz="2667" dirty="0" err="1">
                <a:solidFill>
                  <a:srgbClr val="002060"/>
                </a:solidFill>
              </a:rPr>
              <a:t>lực</a:t>
            </a:r>
            <a:r>
              <a:rPr lang="en-US" sz="2667" dirty="0">
                <a:solidFill>
                  <a:srgbClr val="002060"/>
                </a:solidFill>
              </a:rPr>
              <a:t> </a:t>
            </a:r>
            <a:r>
              <a:rPr lang="en-US" sz="2667" dirty="0" err="1">
                <a:solidFill>
                  <a:srgbClr val="002060"/>
                </a:solidFill>
              </a:rPr>
              <a:t>đặc</a:t>
            </a:r>
            <a:r>
              <a:rPr lang="en-US" sz="2667" dirty="0">
                <a:solidFill>
                  <a:srgbClr val="002060"/>
                </a:solidFill>
              </a:rPr>
              <a:t> </a:t>
            </a:r>
            <a:r>
              <a:rPr lang="en-US" sz="2667" dirty="0" err="1">
                <a:solidFill>
                  <a:srgbClr val="002060"/>
                </a:solidFill>
              </a:rPr>
              <a:t>thù</a:t>
            </a:r>
            <a:r>
              <a:rPr lang="en-US" sz="2667" dirty="0">
                <a:solidFill>
                  <a:srgbClr val="002060"/>
                </a:solidFill>
              </a:rPr>
              <a:t> (</a:t>
            </a:r>
            <a:r>
              <a:rPr lang="en-US" sz="2667" dirty="0" err="1">
                <a:solidFill>
                  <a:srgbClr val="002060"/>
                </a:solidFill>
              </a:rPr>
              <a:t>thể</a:t>
            </a:r>
            <a:r>
              <a:rPr lang="en-US" sz="2667" dirty="0">
                <a:solidFill>
                  <a:srgbClr val="002060"/>
                </a:solidFill>
              </a:rPr>
              <a:t> </a:t>
            </a:r>
            <a:r>
              <a:rPr lang="en-US" sz="2667" dirty="0" err="1">
                <a:solidFill>
                  <a:srgbClr val="002060"/>
                </a:solidFill>
              </a:rPr>
              <a:t>hiện</a:t>
            </a:r>
            <a:r>
              <a:rPr lang="en-US" sz="2667" dirty="0">
                <a:solidFill>
                  <a:srgbClr val="002060"/>
                </a:solidFill>
              </a:rPr>
              <a:t> qua: </a:t>
            </a:r>
            <a:r>
              <a:rPr lang="en-US" sz="2667" dirty="0" err="1">
                <a:solidFill>
                  <a:srgbClr val="002060"/>
                </a:solidFill>
              </a:rPr>
              <a:t>đọc</a:t>
            </a:r>
            <a:r>
              <a:rPr lang="en-US" sz="2667" dirty="0">
                <a:solidFill>
                  <a:srgbClr val="002060"/>
                </a:solidFill>
              </a:rPr>
              <a:t>, </a:t>
            </a:r>
            <a:r>
              <a:rPr lang="en-US" sz="2667" dirty="0" err="1">
                <a:solidFill>
                  <a:srgbClr val="002060"/>
                </a:solidFill>
              </a:rPr>
              <a:t>viết</a:t>
            </a:r>
            <a:r>
              <a:rPr lang="en-US" sz="2667" dirty="0">
                <a:solidFill>
                  <a:srgbClr val="002060"/>
                </a:solidFill>
              </a:rPr>
              <a:t>, </a:t>
            </a:r>
            <a:r>
              <a:rPr lang="en-US" sz="2667" dirty="0" err="1">
                <a:solidFill>
                  <a:srgbClr val="002060"/>
                </a:solidFill>
              </a:rPr>
              <a:t>nói</a:t>
            </a:r>
            <a:r>
              <a:rPr lang="en-US" sz="2667" dirty="0">
                <a:solidFill>
                  <a:srgbClr val="002060"/>
                </a:solidFill>
              </a:rPr>
              <a:t> </a:t>
            </a:r>
            <a:r>
              <a:rPr lang="en-US" sz="2667" dirty="0" err="1">
                <a:solidFill>
                  <a:srgbClr val="002060"/>
                </a:solidFill>
              </a:rPr>
              <a:t>và</a:t>
            </a:r>
            <a:r>
              <a:rPr lang="en-US" sz="2667" dirty="0">
                <a:solidFill>
                  <a:srgbClr val="002060"/>
                </a:solidFill>
              </a:rPr>
              <a:t> </a:t>
            </a:r>
            <a:r>
              <a:rPr lang="en-US" sz="2667" dirty="0" err="1">
                <a:solidFill>
                  <a:srgbClr val="002060"/>
                </a:solidFill>
              </a:rPr>
              <a:t>nghe</a:t>
            </a:r>
            <a:r>
              <a:rPr lang="en-US" sz="2667" dirty="0">
                <a:solidFill>
                  <a:srgbClr val="002060"/>
                </a:solidFill>
              </a:rPr>
              <a:t>).</a:t>
            </a:r>
          </a:p>
          <a:p>
            <a:pPr algn="just">
              <a:lnSpc>
                <a:spcPct val="125000"/>
              </a:lnSpc>
            </a:pPr>
            <a:r>
              <a:rPr lang="en-US" altLang="en-US" sz="2667" b="1" dirty="0">
                <a:solidFill>
                  <a:srgbClr val="002060"/>
                </a:solidFill>
                <a:cs typeface="Calibri" panose="020F0502020204030204" pitchFamily="34" charset="0"/>
              </a:rPr>
              <a:t>     </a:t>
            </a:r>
            <a:r>
              <a:rPr lang="en-US" sz="2667" dirty="0">
                <a:solidFill>
                  <a:srgbClr val="002060"/>
                </a:solidFill>
              </a:rPr>
              <a:t>•</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Chương</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trình</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Ngữ</a:t>
            </a:r>
            <a:r>
              <a:rPr lang="en-US" altLang="en-US" sz="2667" b="1" dirty="0">
                <a:solidFill>
                  <a:srgbClr val="002060"/>
                </a:solidFill>
                <a:cs typeface="Calibri" panose="020F0502020204030204" pitchFamily="34" charset="0"/>
              </a:rPr>
              <a:t> </a:t>
            </a:r>
            <a:r>
              <a:rPr lang="en-US" altLang="en-US" sz="2667" b="1" dirty="0" err="1">
                <a:solidFill>
                  <a:srgbClr val="002060"/>
                </a:solidFill>
                <a:cs typeface="Calibri" panose="020F0502020204030204" pitchFamily="34" charset="0"/>
              </a:rPr>
              <a:t>văn</a:t>
            </a:r>
            <a:r>
              <a:rPr lang="en-US" altLang="en-US" sz="2667" b="1" dirty="0">
                <a:solidFill>
                  <a:srgbClr val="002060"/>
                </a:solidFill>
                <a:cs typeface="Calibri" panose="020F0502020204030204" pitchFamily="34" charset="0"/>
              </a:rPr>
              <a:t> 2006: </a:t>
            </a:r>
          </a:p>
          <a:p>
            <a:pPr algn="just">
              <a:lnSpc>
                <a:spcPct val="125000"/>
              </a:lnSpc>
            </a:pPr>
            <a:r>
              <a:rPr lang="en-US" altLang="en-US" sz="2667" b="1"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Giúp</a:t>
            </a:r>
            <a:r>
              <a:rPr lang="en-US" altLang="en-US" sz="2667" dirty="0">
                <a:solidFill>
                  <a:srgbClr val="002060"/>
                </a:solidFill>
                <a:cs typeface="Calibri" panose="020F0502020204030204" pitchFamily="34" charset="0"/>
              </a:rPr>
              <a:t> HS </a:t>
            </a:r>
            <a:r>
              <a:rPr lang="en-US" altLang="en-US" sz="2667" dirty="0" err="1">
                <a:solidFill>
                  <a:srgbClr val="002060"/>
                </a:solidFill>
                <a:cs typeface="Calibri" panose="020F0502020204030204" pitchFamily="34" charset="0"/>
              </a:rPr>
              <a:t>có</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được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những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kiến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thức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phổ</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thông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cơ</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bản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hiện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đại</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hệ</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thống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về</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học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và</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tiếng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Việt</a:t>
            </a:r>
            <a:r>
              <a:rPr lang="en-US" altLang="en-US" sz="2667" dirty="0">
                <a:solidFill>
                  <a:srgbClr val="002060"/>
                </a:solidFill>
                <a:cs typeface="Calibri" panose="020F0502020204030204" pitchFamily="34" charset="0"/>
              </a:rPr>
              <a:t>.</a:t>
            </a:r>
          </a:p>
          <a:p>
            <a:pPr algn="just">
              <a:lnSpc>
                <a:spcPct val="125000"/>
              </a:lnSpc>
            </a:pPr>
            <a:r>
              <a:rPr lang="en-US" altLang="en-US" sz="2667"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Hình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thành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và</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phát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triển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các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năng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lực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ngữ</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a:t>
            </a:r>
          </a:p>
          <a:p>
            <a:pPr algn="just">
              <a:lnSpc>
                <a:spcPct val="125000"/>
              </a:lnSpc>
            </a:pPr>
            <a:r>
              <a:rPr lang="en-US" altLang="en-US" sz="2667" dirty="0">
                <a:solidFill>
                  <a:srgbClr val="002060"/>
                </a:solidFill>
                <a:cs typeface="Calibri" panose="020F0502020204030204" pitchFamily="34" charset="0"/>
              </a:rPr>
              <a:t>      </a:t>
            </a:r>
            <a:r>
              <a:rPr lang="en-US" sz="2667" dirty="0">
                <a:solidFill>
                  <a:srgbClr val="002060"/>
                </a:solidFill>
              </a:rPr>
              <a:t>– </a:t>
            </a:r>
            <a:r>
              <a:rPr lang="en-US" altLang="en-US" sz="2667" dirty="0" err="1">
                <a:solidFill>
                  <a:srgbClr val="002060"/>
                </a:solidFill>
                <a:cs typeface="Calibri" panose="020F0502020204030204" pitchFamily="34" charset="0"/>
              </a:rPr>
              <a:t>Có</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yêu</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tiếng</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Việt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học</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văn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hóa</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gia</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đình</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thiên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nhiên</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đất</a:t>
            </a:r>
            <a:r>
              <a:rPr lang="en-US" altLang="en-US" sz="2667" dirty="0">
                <a:solidFill>
                  <a:srgbClr val="002060"/>
                </a:solidFill>
                <a:cs typeface="Calibri" panose="020F0502020204030204" pitchFamily="34" charset="0"/>
              </a:rPr>
              <a:t> </a:t>
            </a:r>
            <a:r>
              <a:rPr lang="en-US" altLang="en-US" sz="2667" dirty="0" err="1">
                <a:solidFill>
                  <a:srgbClr val="002060"/>
                </a:solidFill>
                <a:cs typeface="Calibri" panose="020F0502020204030204" pitchFamily="34" charset="0"/>
              </a:rPr>
              <a:t>nước</a:t>
            </a:r>
            <a:r>
              <a:rPr lang="en-US" altLang="en-US" sz="2667" dirty="0">
                <a:solidFill>
                  <a:srgbClr val="002060"/>
                </a:solidFill>
                <a:cs typeface="Calibri" panose="020F0502020204030204" pitchFamily="34" charset="0"/>
              </a:rPr>
              <a:t>,…</a:t>
            </a:r>
          </a:p>
          <a:p>
            <a:pPr algn="just">
              <a:lnSpc>
                <a:spcPct val="125000"/>
              </a:lnSpc>
            </a:pPr>
            <a:endParaRPr lang="en-US" altLang="en-US" sz="2667" b="1" dirty="0">
              <a:solidFill>
                <a:srgbClr val="002060"/>
              </a:solidFill>
              <a:cs typeface="Calibri" panose="020F0502020204030204" pitchFamily="34" charset="0"/>
            </a:endParaRPr>
          </a:p>
        </p:txBody>
      </p:sp>
    </p:spTree>
    <p:extLst>
      <p:ext uri="{BB962C8B-B14F-4D97-AF65-F5344CB8AC3E}">
        <p14:creationId xmlns:p14="http://schemas.microsoft.com/office/powerpoint/2010/main" val="40479765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59F783-9BFD-0978-F71A-3F71168A8C04}"/>
              </a:ext>
            </a:extLst>
          </p:cNvPr>
          <p:cNvPicPr>
            <a:picLocks noGrp="1" noChangeAspect="1"/>
          </p:cNvPicPr>
          <p:nvPr>
            <p:ph idx="1"/>
          </p:nvPr>
        </p:nvPicPr>
        <p:blipFill>
          <a:blip r:embed="rId2"/>
          <a:stretch>
            <a:fillRect/>
          </a:stretch>
        </p:blipFill>
        <p:spPr>
          <a:xfrm>
            <a:off x="1072897" y="63557"/>
            <a:ext cx="4547616" cy="6449568"/>
          </a:xfrm>
          <a:ln>
            <a:solidFill>
              <a:schemeClr val="accent2"/>
            </a:solidFill>
          </a:ln>
        </p:spPr>
      </p:pic>
      <p:pic>
        <p:nvPicPr>
          <p:cNvPr id="7" name="Picture 6">
            <a:extLst>
              <a:ext uri="{FF2B5EF4-FFF2-40B4-BE49-F238E27FC236}">
                <a16:creationId xmlns:a16="http://schemas.microsoft.com/office/drawing/2014/main" id="{52AF76F2-079D-AAFC-6B14-33EDB5BA6E3C}"/>
              </a:ext>
            </a:extLst>
          </p:cNvPr>
          <p:cNvPicPr>
            <a:picLocks noChangeAspect="1"/>
          </p:cNvPicPr>
          <p:nvPr/>
        </p:nvPicPr>
        <p:blipFill>
          <a:blip r:embed="rId3"/>
          <a:stretch>
            <a:fillRect/>
          </a:stretch>
        </p:blipFill>
        <p:spPr>
          <a:xfrm>
            <a:off x="6228039" y="63557"/>
            <a:ext cx="4732570" cy="6449568"/>
          </a:xfrm>
          <a:prstGeom prst="rect">
            <a:avLst/>
          </a:prstGeom>
          <a:ln>
            <a:solidFill>
              <a:schemeClr val="accent2"/>
            </a:solidFill>
          </a:ln>
        </p:spPr>
      </p:pic>
    </p:spTree>
    <p:extLst>
      <p:ext uri="{BB962C8B-B14F-4D97-AF65-F5344CB8AC3E}">
        <p14:creationId xmlns:p14="http://schemas.microsoft.com/office/powerpoint/2010/main" val="957748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007DADC-1C59-1C73-C75B-DDE7F42ABF9A}"/>
              </a:ext>
            </a:extLst>
          </p:cNvPr>
          <p:cNvPicPr>
            <a:picLocks noGrp="1" noChangeAspect="1"/>
          </p:cNvPicPr>
          <p:nvPr>
            <p:ph idx="1"/>
          </p:nvPr>
        </p:nvPicPr>
        <p:blipFill rotWithShape="1">
          <a:blip r:embed="rId2"/>
          <a:srcRect t="21929"/>
          <a:stretch/>
        </p:blipFill>
        <p:spPr>
          <a:xfrm>
            <a:off x="3474720" y="171450"/>
            <a:ext cx="6583010" cy="6380411"/>
          </a:xfrm>
          <a:ln>
            <a:solidFill>
              <a:schemeClr val="accent2"/>
            </a:solidFill>
          </a:ln>
        </p:spPr>
      </p:pic>
    </p:spTree>
    <p:extLst>
      <p:ext uri="{BB962C8B-B14F-4D97-AF65-F5344CB8AC3E}">
        <p14:creationId xmlns:p14="http://schemas.microsoft.com/office/powerpoint/2010/main" val="3227759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1B801CA-1DEC-5218-97DD-095C97358EB0}"/>
              </a:ext>
            </a:extLst>
          </p:cNvPr>
          <p:cNvPicPr>
            <a:picLocks noGrp="1" noChangeAspect="1"/>
          </p:cNvPicPr>
          <p:nvPr>
            <p:ph idx="1"/>
          </p:nvPr>
        </p:nvPicPr>
        <p:blipFill>
          <a:blip r:embed="rId2"/>
          <a:stretch>
            <a:fillRect/>
          </a:stretch>
        </p:blipFill>
        <p:spPr>
          <a:xfrm>
            <a:off x="1839774" y="304764"/>
            <a:ext cx="8690113" cy="3030884"/>
          </a:xfrm>
          <a:ln>
            <a:solidFill>
              <a:schemeClr val="accent2"/>
            </a:solidFill>
          </a:ln>
        </p:spPr>
      </p:pic>
      <p:pic>
        <p:nvPicPr>
          <p:cNvPr id="7" name="Picture 6">
            <a:extLst>
              <a:ext uri="{FF2B5EF4-FFF2-40B4-BE49-F238E27FC236}">
                <a16:creationId xmlns:a16="http://schemas.microsoft.com/office/drawing/2014/main" id="{DAF41E29-5A8B-5243-9C99-50F2D41E78B1}"/>
              </a:ext>
            </a:extLst>
          </p:cNvPr>
          <p:cNvPicPr>
            <a:picLocks noChangeAspect="1"/>
          </p:cNvPicPr>
          <p:nvPr/>
        </p:nvPicPr>
        <p:blipFill rotWithShape="1">
          <a:blip r:embed="rId3"/>
          <a:srcRect t="4920" b="70608"/>
          <a:stretch/>
        </p:blipFill>
        <p:spPr>
          <a:xfrm>
            <a:off x="1839774" y="2657476"/>
            <a:ext cx="8724315" cy="3055912"/>
          </a:xfrm>
          <a:prstGeom prst="rect">
            <a:avLst/>
          </a:prstGeom>
          <a:ln>
            <a:solidFill>
              <a:schemeClr val="accent2"/>
            </a:solidFill>
          </a:ln>
        </p:spPr>
      </p:pic>
    </p:spTree>
    <p:extLst>
      <p:ext uri="{BB962C8B-B14F-4D97-AF65-F5344CB8AC3E}">
        <p14:creationId xmlns:p14="http://schemas.microsoft.com/office/powerpoint/2010/main" val="3736862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944209A4-9520-703B-5957-0042C11210F2}"/>
              </a:ext>
            </a:extLst>
          </p:cNvPr>
          <p:cNvPicPr>
            <a:picLocks noGrp="1" noChangeAspect="1"/>
          </p:cNvPicPr>
          <p:nvPr>
            <p:ph idx="1"/>
          </p:nvPr>
        </p:nvPicPr>
        <p:blipFill>
          <a:blip r:embed="rId2"/>
          <a:stretch>
            <a:fillRect/>
          </a:stretch>
        </p:blipFill>
        <p:spPr>
          <a:xfrm>
            <a:off x="2286000" y="406400"/>
            <a:ext cx="7762240" cy="5648960"/>
          </a:xfrm>
          <a:ln>
            <a:solidFill>
              <a:schemeClr val="accent2"/>
            </a:solidFill>
          </a:ln>
        </p:spPr>
      </p:pic>
    </p:spTree>
    <p:extLst>
      <p:ext uri="{BB962C8B-B14F-4D97-AF65-F5344CB8AC3E}">
        <p14:creationId xmlns:p14="http://schemas.microsoft.com/office/powerpoint/2010/main" val="3892265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98B30284-6F25-0443-BF03-724671DF6FAB}"/>
              </a:ext>
            </a:extLst>
          </p:cNvPr>
          <p:cNvPicPr>
            <a:picLocks noGrp="1" noChangeAspect="1"/>
          </p:cNvPicPr>
          <p:nvPr>
            <p:ph idx="1"/>
          </p:nvPr>
        </p:nvPicPr>
        <p:blipFill>
          <a:blip r:embed="rId2"/>
          <a:stretch>
            <a:fillRect/>
          </a:stretch>
        </p:blipFill>
        <p:spPr>
          <a:xfrm>
            <a:off x="191110" y="108140"/>
            <a:ext cx="6311448" cy="6260411"/>
          </a:xfrm>
          <a:ln>
            <a:solidFill>
              <a:schemeClr val="accent2"/>
            </a:solidFill>
          </a:ln>
        </p:spPr>
      </p:pic>
      <p:pic>
        <p:nvPicPr>
          <p:cNvPr id="5" name="Picture 4">
            <a:extLst>
              <a:ext uri="{FF2B5EF4-FFF2-40B4-BE49-F238E27FC236}">
                <a16:creationId xmlns:a16="http://schemas.microsoft.com/office/drawing/2014/main" id="{F4675143-42CF-8247-9242-0C87AC62FCCB}"/>
              </a:ext>
            </a:extLst>
          </p:cNvPr>
          <p:cNvPicPr>
            <a:picLocks noChangeAspect="1"/>
          </p:cNvPicPr>
          <p:nvPr/>
        </p:nvPicPr>
        <p:blipFill>
          <a:blip r:embed="rId3"/>
          <a:stretch>
            <a:fillRect/>
          </a:stretch>
        </p:blipFill>
        <p:spPr>
          <a:xfrm>
            <a:off x="6871987" y="108140"/>
            <a:ext cx="4643739" cy="6260411"/>
          </a:xfrm>
          <a:prstGeom prst="rect">
            <a:avLst/>
          </a:prstGeom>
          <a:ln>
            <a:solidFill>
              <a:schemeClr val="accent2"/>
            </a:solidFill>
          </a:ln>
        </p:spPr>
      </p:pic>
    </p:spTree>
    <p:extLst>
      <p:ext uri="{BB962C8B-B14F-4D97-AF65-F5344CB8AC3E}">
        <p14:creationId xmlns:p14="http://schemas.microsoft.com/office/powerpoint/2010/main" val="2068819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759649-39BC-7E3B-6F1B-36F6184BF9F2}"/>
              </a:ext>
            </a:extLst>
          </p:cNvPr>
          <p:cNvPicPr>
            <a:picLocks noChangeAspect="1"/>
          </p:cNvPicPr>
          <p:nvPr/>
        </p:nvPicPr>
        <p:blipFill>
          <a:blip r:embed="rId2"/>
          <a:stretch>
            <a:fillRect/>
          </a:stretch>
        </p:blipFill>
        <p:spPr>
          <a:xfrm>
            <a:off x="1014413" y="81438"/>
            <a:ext cx="4591673" cy="6305557"/>
          </a:xfrm>
          <a:prstGeom prst="rect">
            <a:avLst/>
          </a:prstGeom>
          <a:ln>
            <a:solidFill>
              <a:schemeClr val="accent2"/>
            </a:solidFill>
          </a:ln>
        </p:spPr>
      </p:pic>
      <p:pic>
        <p:nvPicPr>
          <p:cNvPr id="11" name="Picture 10">
            <a:extLst>
              <a:ext uri="{FF2B5EF4-FFF2-40B4-BE49-F238E27FC236}">
                <a16:creationId xmlns:a16="http://schemas.microsoft.com/office/drawing/2014/main" id="{2F8AD6C0-E815-6CBE-E683-ABBFD1A14162}"/>
              </a:ext>
            </a:extLst>
          </p:cNvPr>
          <p:cNvPicPr>
            <a:picLocks noChangeAspect="1"/>
          </p:cNvPicPr>
          <p:nvPr/>
        </p:nvPicPr>
        <p:blipFill>
          <a:blip r:embed="rId3"/>
          <a:stretch>
            <a:fillRect/>
          </a:stretch>
        </p:blipFill>
        <p:spPr>
          <a:xfrm>
            <a:off x="5820399" y="4352308"/>
            <a:ext cx="5909639" cy="1833385"/>
          </a:xfrm>
          <a:prstGeom prst="rect">
            <a:avLst/>
          </a:prstGeom>
          <a:ln>
            <a:solidFill>
              <a:schemeClr val="accent2"/>
            </a:solidFill>
          </a:ln>
        </p:spPr>
      </p:pic>
    </p:spTree>
    <p:extLst>
      <p:ext uri="{BB962C8B-B14F-4D97-AF65-F5344CB8AC3E}">
        <p14:creationId xmlns:p14="http://schemas.microsoft.com/office/powerpoint/2010/main" val="1101343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6CC72A06-B3AF-0048-973B-73BB3C721B95}"/>
              </a:ext>
            </a:extLst>
          </p:cNvPr>
          <p:cNvPicPr>
            <a:picLocks noGrp="1" noChangeAspect="1"/>
          </p:cNvPicPr>
          <p:nvPr>
            <p:ph idx="1"/>
          </p:nvPr>
        </p:nvPicPr>
        <p:blipFill>
          <a:blip r:embed="rId2"/>
          <a:stretch>
            <a:fillRect/>
          </a:stretch>
        </p:blipFill>
        <p:spPr>
          <a:xfrm>
            <a:off x="277255" y="1818011"/>
            <a:ext cx="6004338" cy="3128962"/>
          </a:xfrm>
          <a:ln>
            <a:solidFill>
              <a:schemeClr val="accent2"/>
            </a:solidFill>
          </a:ln>
        </p:spPr>
      </p:pic>
      <p:pic>
        <p:nvPicPr>
          <p:cNvPr id="5" name="Picture 4">
            <a:extLst>
              <a:ext uri="{FF2B5EF4-FFF2-40B4-BE49-F238E27FC236}">
                <a16:creationId xmlns:a16="http://schemas.microsoft.com/office/drawing/2014/main" id="{716342ED-707D-6045-9F24-9C3CB4E1BBA4}"/>
              </a:ext>
            </a:extLst>
          </p:cNvPr>
          <p:cNvPicPr>
            <a:picLocks noChangeAspect="1"/>
          </p:cNvPicPr>
          <p:nvPr/>
        </p:nvPicPr>
        <p:blipFill>
          <a:blip r:embed="rId3"/>
          <a:stretch>
            <a:fillRect/>
          </a:stretch>
        </p:blipFill>
        <p:spPr>
          <a:xfrm>
            <a:off x="6443664" y="227823"/>
            <a:ext cx="5400674" cy="6570051"/>
          </a:xfrm>
          <a:prstGeom prst="rect">
            <a:avLst/>
          </a:prstGeom>
          <a:ln>
            <a:solidFill>
              <a:schemeClr val="accent2"/>
            </a:solidFill>
          </a:ln>
        </p:spPr>
      </p:pic>
    </p:spTree>
    <p:extLst>
      <p:ext uri="{BB962C8B-B14F-4D97-AF65-F5344CB8AC3E}">
        <p14:creationId xmlns:p14="http://schemas.microsoft.com/office/powerpoint/2010/main" val="14269610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0E1A32-82E5-1B8F-E95F-8F37B53F898E}"/>
              </a:ext>
            </a:extLst>
          </p:cNvPr>
          <p:cNvPicPr>
            <a:picLocks noChangeAspect="1"/>
          </p:cNvPicPr>
          <p:nvPr/>
        </p:nvPicPr>
        <p:blipFill>
          <a:blip r:embed="rId2"/>
          <a:stretch>
            <a:fillRect/>
          </a:stretch>
        </p:blipFill>
        <p:spPr>
          <a:xfrm>
            <a:off x="516348" y="268604"/>
            <a:ext cx="4673424" cy="2331721"/>
          </a:xfrm>
          <a:prstGeom prst="rect">
            <a:avLst/>
          </a:prstGeom>
          <a:ln>
            <a:solidFill>
              <a:schemeClr val="accent2"/>
            </a:solidFill>
          </a:ln>
        </p:spPr>
      </p:pic>
      <p:pic>
        <p:nvPicPr>
          <p:cNvPr id="11" name="Picture 10">
            <a:extLst>
              <a:ext uri="{FF2B5EF4-FFF2-40B4-BE49-F238E27FC236}">
                <a16:creationId xmlns:a16="http://schemas.microsoft.com/office/drawing/2014/main" id="{574D38A7-6815-4D68-A781-424441EA2459}"/>
              </a:ext>
            </a:extLst>
          </p:cNvPr>
          <p:cNvPicPr>
            <a:picLocks noChangeAspect="1"/>
          </p:cNvPicPr>
          <p:nvPr/>
        </p:nvPicPr>
        <p:blipFill rotWithShape="1">
          <a:blip r:embed="rId3"/>
          <a:srcRect t="8190"/>
          <a:stretch/>
        </p:blipFill>
        <p:spPr>
          <a:xfrm>
            <a:off x="516348" y="2386011"/>
            <a:ext cx="4673424" cy="4404015"/>
          </a:xfrm>
          <a:prstGeom prst="rect">
            <a:avLst/>
          </a:prstGeom>
          <a:ln>
            <a:solidFill>
              <a:schemeClr val="accent2"/>
            </a:solidFill>
          </a:ln>
        </p:spPr>
      </p:pic>
      <p:pic>
        <p:nvPicPr>
          <p:cNvPr id="13" name="Picture 12">
            <a:extLst>
              <a:ext uri="{FF2B5EF4-FFF2-40B4-BE49-F238E27FC236}">
                <a16:creationId xmlns:a16="http://schemas.microsoft.com/office/drawing/2014/main" id="{CFAD1CFD-1A61-ACB7-D4F0-8B73695975F4}"/>
              </a:ext>
            </a:extLst>
          </p:cNvPr>
          <p:cNvPicPr>
            <a:picLocks noChangeAspect="1"/>
          </p:cNvPicPr>
          <p:nvPr/>
        </p:nvPicPr>
        <p:blipFill>
          <a:blip r:embed="rId4"/>
          <a:stretch>
            <a:fillRect/>
          </a:stretch>
        </p:blipFill>
        <p:spPr>
          <a:xfrm>
            <a:off x="5514975" y="903906"/>
            <a:ext cx="6457235" cy="4582495"/>
          </a:xfrm>
          <a:prstGeom prst="rect">
            <a:avLst/>
          </a:prstGeom>
          <a:ln>
            <a:solidFill>
              <a:schemeClr val="accent2"/>
            </a:solidFill>
          </a:ln>
        </p:spPr>
      </p:pic>
    </p:spTree>
    <p:extLst>
      <p:ext uri="{BB962C8B-B14F-4D97-AF65-F5344CB8AC3E}">
        <p14:creationId xmlns:p14="http://schemas.microsoft.com/office/powerpoint/2010/main" val="2389682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370C4-3AE1-FC4E-8D4C-17214F99DBA7}"/>
              </a:ext>
            </a:extLst>
          </p:cNvPr>
          <p:cNvPicPr>
            <a:picLocks noChangeAspect="1"/>
          </p:cNvPicPr>
          <p:nvPr/>
        </p:nvPicPr>
        <p:blipFill>
          <a:blip r:embed="rId2"/>
          <a:stretch>
            <a:fillRect/>
          </a:stretch>
        </p:blipFill>
        <p:spPr>
          <a:xfrm>
            <a:off x="1478917" y="295181"/>
            <a:ext cx="9366925" cy="2676619"/>
          </a:xfrm>
          <a:prstGeom prst="rect">
            <a:avLst/>
          </a:prstGeom>
          <a:ln>
            <a:solidFill>
              <a:schemeClr val="accent2"/>
            </a:solidFill>
          </a:ln>
        </p:spPr>
      </p:pic>
      <p:pic>
        <p:nvPicPr>
          <p:cNvPr id="5" name="Picture 4">
            <a:extLst>
              <a:ext uri="{FF2B5EF4-FFF2-40B4-BE49-F238E27FC236}">
                <a16:creationId xmlns:a16="http://schemas.microsoft.com/office/drawing/2014/main" id="{408118DA-9995-5147-A2C3-B51B0D0851A0}"/>
              </a:ext>
            </a:extLst>
          </p:cNvPr>
          <p:cNvPicPr>
            <a:picLocks noChangeAspect="1"/>
          </p:cNvPicPr>
          <p:nvPr/>
        </p:nvPicPr>
        <p:blipFill rotWithShape="1">
          <a:blip r:embed="rId3"/>
          <a:srcRect t="11583"/>
          <a:stretch/>
        </p:blipFill>
        <p:spPr>
          <a:xfrm>
            <a:off x="1478916" y="2298699"/>
            <a:ext cx="9366925" cy="3766421"/>
          </a:xfrm>
          <a:prstGeom prst="rect">
            <a:avLst/>
          </a:prstGeom>
          <a:ln>
            <a:solidFill>
              <a:schemeClr val="accent2"/>
            </a:solidFill>
          </a:ln>
        </p:spPr>
      </p:pic>
    </p:spTree>
    <p:extLst>
      <p:ext uri="{BB962C8B-B14F-4D97-AF65-F5344CB8AC3E}">
        <p14:creationId xmlns:p14="http://schemas.microsoft.com/office/powerpoint/2010/main" val="1536274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6" name="Picture 5">
            <a:extLst>
              <a:ext uri="{FF2B5EF4-FFF2-40B4-BE49-F238E27FC236}">
                <a16:creationId xmlns:a16="http://schemas.microsoft.com/office/drawing/2014/main" id="{05C577B4-4F77-109C-9152-C2EE7DFFDAEB}"/>
              </a:ext>
            </a:extLst>
          </p:cNvPr>
          <p:cNvPicPr>
            <a:picLocks noChangeAspect="1"/>
          </p:cNvPicPr>
          <p:nvPr/>
        </p:nvPicPr>
        <p:blipFill>
          <a:blip r:embed="rId3"/>
          <a:stretch>
            <a:fillRect/>
          </a:stretch>
        </p:blipFill>
        <p:spPr>
          <a:xfrm>
            <a:off x="750445" y="185738"/>
            <a:ext cx="4835874" cy="6564385"/>
          </a:xfrm>
          <a:prstGeom prst="rect">
            <a:avLst/>
          </a:prstGeom>
          <a:ln>
            <a:solidFill>
              <a:schemeClr val="accent2"/>
            </a:solidFill>
          </a:ln>
        </p:spPr>
      </p:pic>
      <p:pic>
        <p:nvPicPr>
          <p:cNvPr id="8" name="Picture 7">
            <a:extLst>
              <a:ext uri="{FF2B5EF4-FFF2-40B4-BE49-F238E27FC236}">
                <a16:creationId xmlns:a16="http://schemas.microsoft.com/office/drawing/2014/main" id="{808B8EEF-D11D-122B-AD89-3D614F6B84A0}"/>
              </a:ext>
            </a:extLst>
          </p:cNvPr>
          <p:cNvPicPr>
            <a:picLocks noChangeAspect="1"/>
          </p:cNvPicPr>
          <p:nvPr/>
        </p:nvPicPr>
        <p:blipFill>
          <a:blip r:embed="rId4"/>
          <a:stretch>
            <a:fillRect/>
          </a:stretch>
        </p:blipFill>
        <p:spPr>
          <a:xfrm>
            <a:off x="5788576" y="185738"/>
            <a:ext cx="4941337" cy="6564385"/>
          </a:xfrm>
          <a:prstGeom prst="rect">
            <a:avLst/>
          </a:prstGeom>
          <a:ln>
            <a:solidFill>
              <a:schemeClr val="accent1"/>
            </a:solidFill>
          </a:ln>
        </p:spPr>
      </p:pic>
    </p:spTree>
    <p:extLst>
      <p:ext uri="{BB962C8B-B14F-4D97-AF65-F5344CB8AC3E}">
        <p14:creationId xmlns:p14="http://schemas.microsoft.com/office/powerpoint/2010/main" val="3098939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3607" y="482600"/>
            <a:ext cx="10515600" cy="1325563"/>
          </a:xfrm>
        </p:spPr>
        <p:txBody>
          <a:bodyPr>
            <a:normAutofit/>
          </a:bodyPr>
          <a:lstStyle/>
          <a:p>
            <a:pPr algn="ctr">
              <a:defRPr/>
            </a:pPr>
            <a:r>
              <a:rPr lang="en-US" altLang="en-US" sz="3200" b="1" dirty="0">
                <a:solidFill>
                  <a:srgbClr val="002060"/>
                </a:solidFill>
                <a:latin typeface="Arial" panose="020B0604020202020204" pitchFamily="34" charset="0"/>
                <a:cs typeface="Arial" panose="020B0604020202020204" pitchFamily="34" charset="0"/>
              </a:rPr>
              <a:t>CẤU TRÚC CỦA CHƯƠNG TRÌNH</a:t>
            </a:r>
            <a:br>
              <a:rPr lang="en-US" altLang="en-US" sz="3200" dirty="0">
                <a:solidFill>
                  <a:srgbClr val="002060"/>
                </a:solidFill>
                <a:latin typeface="Arial" panose="020B0604020202020204" pitchFamily="34" charset="0"/>
                <a:cs typeface="Arial" panose="020B0604020202020204" pitchFamily="34" charset="0"/>
              </a:rPr>
            </a:br>
            <a:endParaRPr lang="en-US" altLang="en-US" sz="32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812802" y="1498600"/>
            <a:ext cx="10616405" cy="4684712"/>
          </a:xfrm>
        </p:spPr>
        <p:txBody>
          <a:bodyPr>
            <a:noAutofit/>
          </a:bodyPr>
          <a:lstStyle/>
          <a:p>
            <a:pPr marL="0" indent="0" algn="just">
              <a:lnSpc>
                <a:spcPct val="125000"/>
              </a:lnSpc>
              <a:spcBef>
                <a:spcPts val="0"/>
              </a:spcBef>
              <a:buNone/>
            </a:pPr>
            <a:r>
              <a:rPr lang="en-US" altLang="en-US" sz="3200" dirty="0">
                <a:solidFill>
                  <a:srgbClr val="002060"/>
                </a:solidFill>
                <a:latin typeface="Arial (Body)"/>
                <a:cs typeface="Times New Roman" panose="02020603050405020304" pitchFamily="18" charset="0"/>
              </a:rPr>
              <a:t>     </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mạch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chính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của</a:t>
            </a:r>
            <a:r>
              <a:rPr lang="en-US" altLang="en-US" sz="3200" dirty="0">
                <a:solidFill>
                  <a:srgbClr val="002060"/>
                </a:solidFill>
                <a:latin typeface="Arial" panose="020B0604020202020204" pitchFamily="34" charset="0"/>
                <a:cs typeface="Arial" panose="020B0604020202020204" pitchFamily="34" charset="0"/>
              </a:rPr>
              <a:t> CT </a:t>
            </a:r>
            <a:r>
              <a:rPr lang="en-US" altLang="en-US" sz="3200" dirty="0" err="1">
                <a:solidFill>
                  <a:srgbClr val="002060"/>
                </a:solidFill>
                <a:latin typeface="Arial" panose="020B0604020202020204" pitchFamily="34" charset="0"/>
                <a:cs typeface="Arial" panose="020B0604020202020204" pitchFamily="34" charset="0"/>
              </a:rPr>
              <a:t>tương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ứng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với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hoạt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động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giao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nói</a:t>
            </a:r>
            <a:r>
              <a:rPr lang="en-US" altLang="en-US" sz="3200" dirty="0">
                <a:solidFill>
                  <a:srgbClr val="002060"/>
                </a:solidFill>
                <a:latin typeface="Arial" panose="020B0604020202020204" pitchFamily="34" charset="0"/>
                <a:cs typeface="Arial" panose="020B0604020202020204" pitchFamily="34" charset="0"/>
              </a:rPr>
              <a:t> &amp; </a:t>
            </a:r>
            <a:r>
              <a:rPr lang="en-US" altLang="en-US" sz="3200" dirty="0" err="1">
                <a:solidFill>
                  <a:srgbClr val="002060"/>
                </a:solidFill>
                <a:latin typeface="Arial" panose="020B0604020202020204" pitchFamily="34" charset="0"/>
                <a:cs typeface="Arial" panose="020B0604020202020204" pitchFamily="34" charset="0"/>
              </a:rPr>
              <a:t>nghe</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xuyên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suốt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cả</a:t>
            </a:r>
            <a:r>
              <a:rPr lang="en-US" altLang="en-US" sz="3200" dirty="0">
                <a:solidFill>
                  <a:srgbClr val="002060"/>
                </a:solidFill>
                <a:latin typeface="Arial" panose="020B0604020202020204" pitchFamily="34" charset="0"/>
                <a:cs typeface="Arial" panose="020B0604020202020204" pitchFamily="34" charset="0"/>
              </a:rPr>
              <a:t> 3 </a:t>
            </a:r>
            <a:r>
              <a:rPr lang="en-US" altLang="en-US" sz="3200" dirty="0" err="1">
                <a:solidFill>
                  <a:srgbClr val="002060"/>
                </a:solidFill>
                <a:latin typeface="Arial" panose="020B0604020202020204" pitchFamily="34" charset="0"/>
                <a:cs typeface="Arial" panose="020B0604020202020204" pitchFamily="34" charset="0"/>
              </a:rPr>
              <a:t>cấp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 </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CT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cốt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lõi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buộc</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lựa</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altLang="en-US" sz="3200" dirty="0" err="1">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altLang="en-US" sz="3200" dirty="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s-ES" alt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012343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6858000"/>
          </a:xfrm>
          <a:prstGeom prst="rect">
            <a:avLst/>
          </a:prstGeom>
        </p:spPr>
      </p:pic>
      <p:sp>
        <p:nvSpPr>
          <p:cNvPr id="12" name="Wave 11"/>
          <p:cNvSpPr/>
          <p:nvPr/>
        </p:nvSpPr>
        <p:spPr>
          <a:xfrm>
            <a:off x="684212" y="2413260"/>
            <a:ext cx="10247947" cy="2858679"/>
          </a:xfrm>
          <a:prstGeom prst="wave">
            <a:avLst>
              <a:gd name="adj1" fmla="val 3709"/>
              <a:gd name="adj2" fmla="val -1635"/>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endParaRPr lang="vi-VN" dirty="0"/>
          </a:p>
          <a:p>
            <a:endParaRPr lang="vi-VN" dirty="0"/>
          </a:p>
          <a:p>
            <a:endParaRPr lang="vi-VN" dirty="0"/>
          </a:p>
          <a:p>
            <a:endParaRPr lang="vi-VN" sz="2100" dirty="0"/>
          </a:p>
          <a:p>
            <a:pPr>
              <a:lnSpc>
                <a:spcPct val="125000"/>
              </a:lnSpc>
            </a:pPr>
            <a:r>
              <a:rPr lang="vi-VN" sz="2000" dirty="0">
                <a:solidFill>
                  <a:srgbClr val="002060"/>
                </a:solidFill>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Yêu cầu về NÓI VÀ NGHE của chương trình lớp 4</a:t>
            </a:r>
            <a:r>
              <a:rPr lang="en-US" sz="2400" dirty="0">
                <a:solidFill>
                  <a:srgbClr val="002060"/>
                </a:solidFill>
                <a:latin typeface="Arial" panose="020B0604020202020204" pitchFamily="34" charset="0"/>
                <a:cs typeface="Arial" panose="020B0604020202020204" pitchFamily="34" charset="0"/>
              </a:rPr>
              <a:t>: </a:t>
            </a:r>
          </a:p>
          <a:p>
            <a:pPr>
              <a:lnSpc>
                <a:spcPct val="125000"/>
              </a:lnSpc>
            </a:pPr>
            <a:r>
              <a:rPr lang="vi-VN" sz="2400" dirty="0">
                <a:solidFill>
                  <a:srgbClr val="002060"/>
                </a:solidFill>
                <a:latin typeface="Arial" panose="020B0604020202020204" pitchFamily="34" charset="0"/>
                <a:cs typeface="Arial" panose="020B0604020202020204" pitchFamily="34" charset="0"/>
              </a:rPr>
              <a:t>      – </a:t>
            </a:r>
            <a:r>
              <a:rPr lang="en-US" sz="2400" dirty="0" err="1">
                <a:solidFill>
                  <a:srgbClr val="002060"/>
                </a:solidFill>
                <a:latin typeface="Arial" panose="020B0604020202020204" pitchFamily="34" charset="0"/>
                <a:cs typeface="Arial" panose="020B0604020202020204" pitchFamily="34" charset="0"/>
              </a:rPr>
              <a:t>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nghe</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theo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chủ</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điểm</a:t>
            </a:r>
            <a:r>
              <a:rPr lang="en-US" sz="2400" dirty="0">
                <a:solidFill>
                  <a:srgbClr val="002060"/>
                </a:solidFill>
                <a:latin typeface="Arial" panose="020B0604020202020204" pitchFamily="34" charset="0"/>
                <a:cs typeface="Arial" panose="020B0604020202020204" pitchFamily="34" charset="0"/>
              </a:rPr>
              <a:t>.</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tham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gia</a:t>
            </a:r>
            <a:r>
              <a:rPr lang="en-US" sz="2400" dirty="0">
                <a:solidFill>
                  <a:srgbClr val="002060"/>
                </a:solidFill>
                <a:latin typeface="Arial" panose="020B0604020202020204" pitchFamily="34" charset="0"/>
                <a:cs typeface="Arial" panose="020B0604020202020204" pitchFamily="34" charset="0"/>
              </a:rPr>
              <a:t>.</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Nghe</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câu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chuyện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nghe</a:t>
            </a:r>
            <a:r>
              <a:rPr lang="en-US" sz="2400" dirty="0">
                <a:solidFill>
                  <a:srgbClr val="002060"/>
                </a:solidFill>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a:p>
            <a:pPr algn="just"/>
            <a:r>
              <a:rPr lang="vi-VN" sz="2400" dirty="0">
                <a:solidFill>
                  <a:srgbClr val="002060"/>
                </a:solidFill>
              </a:rPr>
              <a:t> </a:t>
            </a:r>
          </a:p>
          <a:p>
            <a:pPr algn="just"/>
            <a:endParaRPr lang="vi-VN" sz="2400" dirty="0">
              <a:solidFill>
                <a:srgbClr val="002060"/>
              </a:solidFill>
            </a:endParaRPr>
          </a:p>
          <a:p>
            <a:pPr algn="just"/>
            <a:endParaRPr lang="en-US" sz="2400" dirty="0">
              <a:solidFill>
                <a:srgbClr val="002060"/>
              </a:solidFill>
            </a:endParaRPr>
          </a:p>
        </p:txBody>
      </p:sp>
      <p:sp>
        <p:nvSpPr>
          <p:cNvPr id="6" name="Rectangle 5"/>
          <p:cNvSpPr/>
          <p:nvPr/>
        </p:nvSpPr>
        <p:spPr>
          <a:xfrm>
            <a:off x="1330959" y="814215"/>
            <a:ext cx="9601199" cy="1169551"/>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lnSpc>
                <a:spcPct val="125000"/>
              </a:lnSpc>
            </a:pP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         </a:t>
            </a:r>
            <a:r>
              <a:rPr lang="en-US" sz="2800" b="1" dirty="0">
                <a:solidFill>
                  <a:srgbClr val="002060"/>
                </a:solidFill>
                <a:latin typeface="Arial" panose="020B0604020202020204" pitchFamily="34" charset="0"/>
                <a:cs typeface="Arial" panose="020B0604020202020204" pitchFamily="34" charset="0"/>
              </a:rPr>
              <a:t>5.</a:t>
            </a:r>
            <a:r>
              <a:rPr lang="vi-VN" sz="2800" b="1" dirty="0">
                <a:solidFill>
                  <a:srgbClr val="002060"/>
                </a:solidFill>
                <a:latin typeface="Arial" panose="020B0604020202020204" pitchFamily="34" charset="0"/>
                <a:cs typeface="Arial" panose="020B0604020202020204" pitchFamily="34" charset="0"/>
              </a:rPr>
              <a:t> PHƯƠNG PHÁP DẠY HỌC KĨ NĂNG </a:t>
            </a:r>
          </a:p>
          <a:p>
            <a:pPr algn="just">
              <a:lnSpc>
                <a:spcPct val="125000"/>
              </a:lnSpc>
            </a:pPr>
            <a:r>
              <a:rPr lang="vi-VN" sz="2800" b="1" dirty="0">
                <a:solidFill>
                  <a:srgbClr val="0070C0"/>
                </a:solidFill>
                <a:latin typeface="Arial" panose="020B0604020202020204" pitchFamily="34" charset="0"/>
                <a:cs typeface="Arial" panose="020B0604020202020204" pitchFamily="34" charset="0"/>
              </a:rPr>
              <a:t>                                   </a:t>
            </a:r>
            <a:r>
              <a:rPr lang="vi-VN" sz="2800" b="1" dirty="0">
                <a:solidFill>
                  <a:srgbClr val="C00000"/>
                </a:solidFill>
                <a:latin typeface="Arial" panose="020B0604020202020204" pitchFamily="34" charset="0"/>
                <a:cs typeface="Arial" panose="020B0604020202020204" pitchFamily="34" charset="0"/>
              </a:rPr>
              <a:t>NÓI VÀ NGHE</a:t>
            </a:r>
          </a:p>
        </p:txBody>
      </p:sp>
    </p:spTree>
    <p:extLst>
      <p:ext uri="{BB962C8B-B14F-4D97-AF65-F5344CB8AC3E}">
        <p14:creationId xmlns:p14="http://schemas.microsoft.com/office/powerpoint/2010/main" val="21817740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3" name="Picture 2">
            <a:extLst>
              <a:ext uri="{FF2B5EF4-FFF2-40B4-BE49-F238E27FC236}">
                <a16:creationId xmlns:a16="http://schemas.microsoft.com/office/drawing/2014/main" id="{2364EC8F-E40C-E548-B865-125E912224F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
            <a:ext cx="12198284" cy="6857999"/>
          </a:xfrm>
          <a:prstGeom prst="rect">
            <a:avLst/>
          </a:prstGeom>
        </p:spPr>
      </p:pic>
      <p:sp>
        <p:nvSpPr>
          <p:cNvPr id="2" name="Rectangle 1">
            <a:extLst>
              <a:ext uri="{FF2B5EF4-FFF2-40B4-BE49-F238E27FC236}">
                <a16:creationId xmlns:a16="http://schemas.microsoft.com/office/drawing/2014/main" id="{3A491F1B-6134-014C-95A0-5EA4E5E442B6}"/>
              </a:ext>
            </a:extLst>
          </p:cNvPr>
          <p:cNvSpPr/>
          <p:nvPr/>
        </p:nvSpPr>
        <p:spPr>
          <a:xfrm>
            <a:off x="558800" y="771525"/>
            <a:ext cx="10911840" cy="5539978"/>
          </a:xfrm>
          <a:prstGeom prst="rect">
            <a:avLst/>
          </a:prstGeom>
        </p:spPr>
        <p:txBody>
          <a:bodyPr wrap="square">
            <a:spAutoFit/>
          </a:bodyPr>
          <a:lstStyle/>
          <a:p>
            <a:pPr algn="just">
              <a:lnSpc>
                <a:spcPct val="125000"/>
              </a:lnSpc>
            </a:pPr>
            <a:r>
              <a:rPr lang="vi-VN" sz="2400" b="1" dirty="0">
                <a:solidFill>
                  <a:srgbClr val="002060"/>
                </a:solidFill>
                <a:latin typeface="Arial" panose="020B0604020202020204" pitchFamily="34" charset="0"/>
                <a:cs typeface="Arial" panose="020B0604020202020204" pitchFamily="34" charset="0"/>
              </a:rPr>
              <a:t>                               ĐIỂM MỚI VỀ PHƯƠNG PHÁP DẠY HỌC</a:t>
            </a:r>
          </a:p>
          <a:p>
            <a:pPr algn="just">
              <a:lnSpc>
                <a:spcPct val="125000"/>
              </a:lnSpc>
            </a:pPr>
            <a:r>
              <a:rPr lang="vi-VN" sz="2400" b="1" dirty="0">
                <a:solidFill>
                  <a:srgbClr val="FF0000"/>
                </a:solidFill>
                <a:latin typeface="Arial" panose="020B0604020202020204" pitchFamily="34" charset="0"/>
                <a:cs typeface="Arial" panose="020B0604020202020204" pitchFamily="34" charset="0"/>
              </a:rPr>
              <a:t>                                         </a:t>
            </a:r>
            <a:r>
              <a:rPr lang="vi-VN" sz="2400" b="1" dirty="0">
                <a:solidFill>
                  <a:srgbClr val="C00000"/>
                </a:solidFill>
                <a:latin typeface="Arial" panose="020B0604020202020204" pitchFamily="34" charset="0"/>
                <a:cs typeface="Arial" panose="020B0604020202020204" pitchFamily="34" charset="0"/>
              </a:rPr>
              <a:t>NÓI VÀ NGHE Ở </a:t>
            </a:r>
            <a:r>
              <a:rPr lang="vi-VN" sz="2400" b="1" i="1" dirty="0">
                <a:solidFill>
                  <a:srgbClr val="C00000"/>
                </a:solidFill>
                <a:latin typeface="Arial" panose="020B0604020202020204" pitchFamily="34" charset="0"/>
                <a:cs typeface="Arial" panose="020B0604020202020204" pitchFamily="34" charset="0"/>
              </a:rPr>
              <a:t>TIẾNG VIỆT 4</a:t>
            </a:r>
          </a:p>
          <a:p>
            <a:pPr algn="just">
              <a:lnSpc>
                <a:spcPct val="125000"/>
              </a:lnSpc>
            </a:pPr>
            <a:r>
              <a:rPr lang="vi-VN" sz="2400" i="1"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  – Dành nhiều thời lượng hơn cho luyện nói theo chủ điểm, tạo cơ hội cho HS rèn luyện kĩ năng nói, chuẩn bị nội dung trình bày suy nghĩ, rèn kĩ năng bày tỏ ý kiến riêng của mình trước những vấn đề gần gũi với lứa tuổi và thiết thực trong đời sống h</a:t>
            </a:r>
            <a:r>
              <a:rPr lang="en-US" sz="2400" dirty="0">
                <a:solidFill>
                  <a:srgbClr val="002060"/>
                </a:solidFill>
                <a:latin typeface="Arial" panose="020B0604020202020204" pitchFamily="34" charset="0"/>
                <a:cs typeface="Arial" panose="020B0604020202020204" pitchFamily="34" charset="0"/>
              </a:rPr>
              <a:t>ằ</a:t>
            </a:r>
            <a:r>
              <a:rPr lang="vi-VN" sz="2400" dirty="0">
                <a:solidFill>
                  <a:srgbClr val="002060"/>
                </a:solidFill>
                <a:latin typeface="Arial" panose="020B0604020202020204" pitchFamily="34" charset="0"/>
                <a:cs typeface="Arial" panose="020B0604020202020204" pitchFamily="34" charset="0"/>
              </a:rPr>
              <a:t>ng ngày của các em.</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Chú ý hướng dẫn các em thói quen l</a:t>
            </a:r>
            <a:r>
              <a:rPr lang="en-US" sz="2400" dirty="0">
                <a:solidFill>
                  <a:srgbClr val="002060"/>
                </a:solidFill>
                <a:latin typeface="Arial" panose="020B0604020202020204" pitchFamily="34" charset="0"/>
                <a:cs typeface="Arial" panose="020B0604020202020204" pitchFamily="34" charset="0"/>
              </a:rPr>
              <a:t>ắ</a:t>
            </a:r>
            <a:r>
              <a:rPr lang="vi-VN" sz="2400" dirty="0">
                <a:solidFill>
                  <a:srgbClr val="002060"/>
                </a:solidFill>
                <a:latin typeface="Arial" panose="020B0604020202020204" pitchFamily="34" charset="0"/>
                <a:cs typeface="Arial" panose="020B0604020202020204" pitchFamily="34" charset="0"/>
              </a:rPr>
              <a:t>ng nghe, thái độ tôn trọng người nói và kĩ năng phản hồi tích cực.</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Yêu cầu về nghe và kể lại câu chuyện đã nghe, đã đọc giảm bớt do hoạt động này đã được thực hành nhiều ở các lớp dưới và cần dành thời gian để tăng cường luyện nói theo chủ điểm. </a:t>
            </a:r>
          </a:p>
          <a:p>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874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41029-4DE3-6C48-B80A-EDED9C0783E9}"/>
              </a:ext>
            </a:extLst>
          </p:cNvPr>
          <p:cNvSpPr txBox="1"/>
          <p:nvPr/>
        </p:nvSpPr>
        <p:spPr>
          <a:xfrm>
            <a:off x="5871411" y="3994484"/>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DA15E891-9D0A-454F-8F4D-845B13FD98BC}"/>
              </a:ext>
            </a:extLst>
          </p:cNvPr>
          <p:cNvSpPr txBox="1"/>
          <p:nvPr/>
        </p:nvSpPr>
        <p:spPr>
          <a:xfrm>
            <a:off x="228600" y="3994484"/>
            <a:ext cx="7921667" cy="2862322"/>
          </a:xfrm>
          <a:prstGeom prst="rect">
            <a:avLst/>
          </a:prstGeom>
          <a:solidFill>
            <a:schemeClr val="accent1">
              <a:lumMod val="20000"/>
              <a:lumOff val="80000"/>
            </a:schemeClr>
          </a:solidFill>
        </p:spPr>
        <p:txBody>
          <a:bodyPr wrap="square" rtlCol="0">
            <a:spAutoFit/>
          </a:bodyPr>
          <a:lstStyle/>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NÓI VÀ NGHE ở </a:t>
            </a:r>
            <a:r>
              <a:rPr lang="en-US" sz="2400" dirty="0" err="1">
                <a:solidFill>
                  <a:srgbClr val="002060"/>
                </a:solidFill>
                <a:latin typeface="Arial" panose="020B0604020202020204" pitchFamily="34" charset="0"/>
                <a:cs typeface="Arial" panose="020B0604020202020204" pitchFamily="34" charset="0"/>
              </a:rPr>
              <a:t>lớp</a:t>
            </a:r>
            <a:r>
              <a:rPr lang="en-US" sz="2400" dirty="0">
                <a:solidFill>
                  <a:srgbClr val="002060"/>
                </a:solidFill>
                <a:latin typeface="Arial" panose="020B0604020202020204" pitchFamily="34" charset="0"/>
                <a:cs typeface="Arial" panose="020B0604020202020204" pitchFamily="34" charset="0"/>
              </a:rPr>
              <a:t> 4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cao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ý </a:t>
            </a:r>
            <a:r>
              <a:rPr lang="en-US" sz="2400" dirty="0" err="1">
                <a:solidFill>
                  <a:srgbClr val="002060"/>
                </a:solidFill>
                <a:latin typeface="Arial" panose="020B0604020202020204" pitchFamily="34" charset="0"/>
                <a:cs typeface="Arial" panose="020B0604020202020204" pitchFamily="34" charset="0"/>
              </a:rPr>
              <a:t>kiến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định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vấn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gũi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luận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vấn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quan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tâm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nhiệm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vụ</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nhóm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phải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Tiếng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Việt</a:t>
            </a:r>
            <a:r>
              <a:rPr lang="en-US" sz="2400" i="1" dirty="0">
                <a:solidFill>
                  <a:srgbClr val="002060"/>
                </a:solidFill>
                <a:latin typeface="Arial" panose="020B0604020202020204" pitchFamily="34" charset="0"/>
                <a:cs typeface="Arial" panose="020B0604020202020204" pitchFamily="34" charset="0"/>
              </a:rPr>
              <a:t> 4 </a:t>
            </a:r>
            <a:r>
              <a:rPr lang="en-US" sz="2400" dirty="0" err="1">
                <a:solidFill>
                  <a:srgbClr val="002060"/>
                </a:solidFill>
                <a:latin typeface="Arial" panose="020B0604020202020204" pitchFamily="34" charset="0"/>
                <a:cs typeface="Arial" panose="020B0604020202020204" pitchFamily="34" charset="0"/>
              </a:rPr>
              <a:t>đã</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gợi</a:t>
            </a:r>
            <a:r>
              <a:rPr lang="en-US" sz="2400" dirty="0">
                <a:solidFill>
                  <a:srgbClr val="002060"/>
                </a:solidFill>
                <a:latin typeface="Arial" panose="020B0604020202020204" pitchFamily="34" charset="0"/>
                <a:cs typeface="Arial" panose="020B0604020202020204" pitchFamily="34" charset="0"/>
              </a:rPr>
              <a:t> ý </a:t>
            </a:r>
            <a:r>
              <a:rPr lang="en-US" sz="2400" dirty="0" err="1">
                <a:solidFill>
                  <a:srgbClr val="002060"/>
                </a:solidFill>
                <a:latin typeface="Arial" panose="020B0604020202020204" pitchFamily="34" charset="0"/>
                <a:cs typeface="Arial" panose="020B0604020202020204" pitchFamily="34" charset="0"/>
              </a:rPr>
              <a:t>phù</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HS </a:t>
            </a:r>
            <a:r>
              <a:rPr lang="en-US" sz="2400" dirty="0" err="1">
                <a:solidFill>
                  <a:srgbClr val="002060"/>
                </a:solidFill>
                <a:latin typeface="Arial" panose="020B0604020202020204" pitchFamily="34" charset="0"/>
                <a:cs typeface="Arial" panose="020B0604020202020204" pitchFamily="34" charset="0"/>
              </a:rPr>
              <a:t>dễ</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B6345CA8-A34A-BD44-A285-8265E331D0AD}"/>
              </a:ext>
            </a:extLst>
          </p:cNvPr>
          <p:cNvSpPr/>
          <p:nvPr/>
        </p:nvSpPr>
        <p:spPr>
          <a:xfrm>
            <a:off x="8436281" y="246619"/>
            <a:ext cx="3408057" cy="6048579"/>
          </a:xfrm>
          <a:prstGeom prst="rect">
            <a:avLst/>
          </a:prstGeom>
          <a:solidFill>
            <a:schemeClr val="accent6">
              <a:lumMod val="20000"/>
              <a:lumOff val="80000"/>
            </a:schemeClr>
          </a:solidFill>
        </p:spPr>
        <p:txBody>
          <a:bodyPr wrap="square">
            <a:spAutoFit/>
          </a:bodyPr>
          <a:lstStyle/>
          <a:p>
            <a:pPr algn="just">
              <a:lnSpc>
                <a:spcPct val="125000"/>
              </a:lnSpc>
            </a:pPr>
            <a:r>
              <a:rPr lang="vi-VN" sz="2400" dirty="0">
                <a:solidFill>
                  <a:srgbClr val="002060"/>
                </a:solidFill>
                <a:latin typeface="Arial" panose="020B0604020202020204" pitchFamily="34" charset="0"/>
                <a:cs typeface="Arial" panose="020B0604020202020204" pitchFamily="34" charset="0"/>
              </a:rPr>
              <a:t>Ở lớp 4, dạy nói và nghe cũng cần chú ý vận dụng phương pháp GV làm mẫu và HS thực hành theo mẫu; đặt câu hỏi và tổ chức đàm thoại giữa GV và HS, HS thảo luận nhóm rồi trình bày trước nhóm và trước lớp; nghe kể chuyện và kể lại hoặc đóng vai diễn lại câu chuyện đã nghe. </a:t>
            </a:r>
          </a:p>
        </p:txBody>
      </p:sp>
      <p:pic>
        <p:nvPicPr>
          <p:cNvPr id="7" name="Picture 6">
            <a:extLst>
              <a:ext uri="{FF2B5EF4-FFF2-40B4-BE49-F238E27FC236}">
                <a16:creationId xmlns:a16="http://schemas.microsoft.com/office/drawing/2014/main" id="{407C6FA6-1928-5513-4058-8149237D8995}"/>
              </a:ext>
            </a:extLst>
          </p:cNvPr>
          <p:cNvPicPr>
            <a:picLocks noChangeAspect="1"/>
          </p:cNvPicPr>
          <p:nvPr/>
        </p:nvPicPr>
        <p:blipFill rotWithShape="1">
          <a:blip r:embed="rId2"/>
          <a:srcRect b="12558"/>
          <a:stretch/>
        </p:blipFill>
        <p:spPr>
          <a:xfrm>
            <a:off x="530267" y="91440"/>
            <a:ext cx="7526837" cy="3903043"/>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7366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6284" y="1"/>
            <a:ext cx="12198284" cy="6857999"/>
          </a:xfrm>
          <a:prstGeom prst="rect">
            <a:avLst/>
          </a:prstGeom>
        </p:spPr>
      </p:pic>
      <p:pic>
        <p:nvPicPr>
          <p:cNvPr id="6" name="Picture 5">
            <a:extLst>
              <a:ext uri="{FF2B5EF4-FFF2-40B4-BE49-F238E27FC236}">
                <a16:creationId xmlns:a16="http://schemas.microsoft.com/office/drawing/2014/main" id="{C252D458-39D4-A917-B223-132DF82DB907}"/>
              </a:ext>
            </a:extLst>
          </p:cNvPr>
          <p:cNvPicPr>
            <a:picLocks noChangeAspect="1"/>
          </p:cNvPicPr>
          <p:nvPr/>
        </p:nvPicPr>
        <p:blipFill>
          <a:blip r:embed="rId3"/>
          <a:stretch>
            <a:fillRect/>
          </a:stretch>
        </p:blipFill>
        <p:spPr>
          <a:xfrm>
            <a:off x="407385" y="203329"/>
            <a:ext cx="5076825" cy="6451342"/>
          </a:xfrm>
          <a:prstGeom prst="rect">
            <a:avLst/>
          </a:prstGeom>
          <a:ln>
            <a:solidFill>
              <a:schemeClr val="accent1"/>
            </a:solidFill>
          </a:ln>
        </p:spPr>
      </p:pic>
      <p:pic>
        <p:nvPicPr>
          <p:cNvPr id="8" name="Picture 7">
            <a:extLst>
              <a:ext uri="{FF2B5EF4-FFF2-40B4-BE49-F238E27FC236}">
                <a16:creationId xmlns:a16="http://schemas.microsoft.com/office/drawing/2014/main" id="{21000D3F-0A72-E6BC-8EF2-E4F7A8CC891D}"/>
              </a:ext>
            </a:extLst>
          </p:cNvPr>
          <p:cNvPicPr>
            <a:picLocks noChangeAspect="1"/>
          </p:cNvPicPr>
          <p:nvPr/>
        </p:nvPicPr>
        <p:blipFill>
          <a:blip r:embed="rId4"/>
          <a:stretch>
            <a:fillRect/>
          </a:stretch>
        </p:blipFill>
        <p:spPr>
          <a:xfrm>
            <a:off x="5683567" y="189041"/>
            <a:ext cx="5315315" cy="6451342"/>
          </a:xfrm>
          <a:prstGeom prst="rect">
            <a:avLst/>
          </a:prstGeom>
          <a:ln>
            <a:solidFill>
              <a:schemeClr val="accent1"/>
            </a:solidFill>
          </a:ln>
        </p:spPr>
      </p:pic>
    </p:spTree>
    <p:extLst>
      <p:ext uri="{BB962C8B-B14F-4D97-AF65-F5344CB8AC3E}">
        <p14:creationId xmlns:p14="http://schemas.microsoft.com/office/powerpoint/2010/main" val="3074749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33693"/>
            <a:ext cx="12198284" cy="6858000"/>
          </a:xfrm>
          <a:prstGeom prst="rect">
            <a:avLst/>
          </a:prstGeom>
        </p:spPr>
      </p:pic>
      <p:sp>
        <p:nvSpPr>
          <p:cNvPr id="8" name="AutoShape 5"/>
          <p:cNvSpPr>
            <a:spLocks noChangeArrowheads="1"/>
          </p:cNvSpPr>
          <p:nvPr/>
        </p:nvSpPr>
        <p:spPr bwMode="gray">
          <a:xfrm>
            <a:off x="1797453" y="2325674"/>
            <a:ext cx="9041631" cy="13770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sp>
        <p:nvSpPr>
          <p:cNvPr id="19" name="Rectangle 18"/>
          <p:cNvSpPr/>
          <p:nvPr/>
        </p:nvSpPr>
        <p:spPr>
          <a:xfrm>
            <a:off x="2330468" y="2670556"/>
            <a:ext cx="7975600" cy="646331"/>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PHƯƠNG PHÁP ĐÁNH GIÁ </a:t>
            </a:r>
            <a:endParaRPr lang="en-US" sz="36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049432"/>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8284" cy="6857999"/>
          </a:xfrm>
          <a:prstGeom prst="rect">
            <a:avLst/>
          </a:prstGeom>
        </p:spPr>
      </p:pic>
      <p:sp>
        <p:nvSpPr>
          <p:cNvPr id="2" name="Rectangle 1">
            <a:extLst>
              <a:ext uri="{FF2B5EF4-FFF2-40B4-BE49-F238E27FC236}">
                <a16:creationId xmlns:a16="http://schemas.microsoft.com/office/drawing/2014/main" id="{9B88DC16-A91B-5641-A2AA-A2B758A1A002}"/>
              </a:ext>
            </a:extLst>
          </p:cNvPr>
          <p:cNvSpPr/>
          <p:nvPr/>
        </p:nvSpPr>
        <p:spPr>
          <a:xfrm>
            <a:off x="640080" y="471488"/>
            <a:ext cx="11043920" cy="6001643"/>
          </a:xfrm>
          <a:prstGeom prst="rect">
            <a:avLst/>
          </a:prstGeom>
        </p:spPr>
        <p:txBody>
          <a:bodyPr wrap="square">
            <a:spAutoFit/>
          </a:bodyPr>
          <a:lstStyle/>
          <a:p>
            <a:pPr algn="ctr">
              <a:lnSpc>
                <a:spcPct val="150000"/>
              </a:lnSpc>
            </a:pPr>
            <a:r>
              <a:rPr lang="vi-VN" sz="2800" b="1" dirty="0">
                <a:solidFill>
                  <a:srgbClr val="002060"/>
                </a:solidFill>
              </a:rPr>
              <a:t>ĐÁNH GIÁ KẾT QUẢ HỌC TẬP </a:t>
            </a:r>
          </a:p>
          <a:p>
            <a:pPr algn="just">
              <a:lnSpc>
                <a:spcPct val="150000"/>
              </a:lnSpc>
            </a:pPr>
            <a:r>
              <a:rPr lang="en-US" sz="2400" dirty="0"/>
              <a:t>     </a:t>
            </a:r>
            <a:r>
              <a:rPr lang="vi-VN" sz="2400" dirty="0">
                <a:solidFill>
                  <a:srgbClr val="002060"/>
                </a:solidFill>
              </a:rPr>
              <a:t>Đánh giá kết quả học tập trong </a:t>
            </a:r>
            <a:r>
              <a:rPr lang="vi-VN" sz="2400" i="1" dirty="0">
                <a:solidFill>
                  <a:srgbClr val="002060"/>
                </a:solidFill>
              </a:rPr>
              <a:t>Tiếng Việt 4 </a:t>
            </a:r>
            <a:r>
              <a:rPr lang="vi-VN" sz="2400" dirty="0">
                <a:solidFill>
                  <a:srgbClr val="002060"/>
                </a:solidFill>
              </a:rPr>
              <a:t>tuân thủ định hướng đổi mới về mục tiêu, nội dung, cách thức đánh giá trong môn Ngữ văn nói chung và tiếp tục quan điểm đổi mới đánh giá được triển khai ở lớp 1, lớp 2 và lớp 3.</a:t>
            </a:r>
          </a:p>
          <a:p>
            <a:pPr>
              <a:lnSpc>
                <a:spcPct val="125000"/>
              </a:lnSpc>
            </a:pPr>
            <a:r>
              <a:rPr lang="vi-VN" sz="2400" b="1" dirty="0">
                <a:solidFill>
                  <a:srgbClr val="002060"/>
                </a:solidFill>
              </a:rPr>
              <a:t>  </a:t>
            </a:r>
            <a:r>
              <a:rPr lang="en-US" sz="2400" b="1" dirty="0">
                <a:solidFill>
                  <a:srgbClr val="002060"/>
                </a:solidFill>
              </a:rPr>
              <a:t>  </a:t>
            </a:r>
            <a:r>
              <a:rPr lang="vi-VN" sz="2400" b="1" dirty="0">
                <a:solidFill>
                  <a:srgbClr val="002060"/>
                </a:solidFill>
              </a:rPr>
              <a:t>Mục tiêu đánh giá </a:t>
            </a:r>
            <a:endParaRPr lang="vi-VN" sz="2400" dirty="0">
              <a:solidFill>
                <a:srgbClr val="002060"/>
              </a:solidFill>
            </a:endParaRPr>
          </a:p>
          <a:p>
            <a:pPr algn="just">
              <a:lnSpc>
                <a:spcPct val="125000"/>
              </a:lnSpc>
            </a:pPr>
            <a:r>
              <a:rPr lang="vi-VN" sz="2400" dirty="0">
                <a:solidFill>
                  <a:srgbClr val="002060"/>
                </a:solidFill>
              </a:rPr>
              <a:t> </a:t>
            </a:r>
            <a:r>
              <a:rPr lang="en-US" sz="2400" dirty="0">
                <a:solidFill>
                  <a:srgbClr val="002060"/>
                </a:solidFill>
              </a:rPr>
              <a:t>  </a:t>
            </a:r>
            <a:r>
              <a:rPr lang="vi-VN" sz="2400" dirty="0">
                <a:solidFill>
                  <a:srgbClr val="002060"/>
                </a:solidFill>
              </a:rPr>
              <a:t> Đánh giá nhằm cung cấp thông tin chính xác, kịp thời, có giá trị về mức độ đáp ứng yêu cầu cần đạt về phẩm chất, năng lực và những tiến bộ của HS trong học tập, để hướng dẫn hoạt động học tập, điều chỉnh hoạt động dạy học. </a:t>
            </a:r>
          </a:p>
          <a:p>
            <a:pPr>
              <a:lnSpc>
                <a:spcPct val="125000"/>
              </a:lnSpc>
            </a:pPr>
            <a:r>
              <a:rPr lang="vi-VN" sz="2400" b="1" dirty="0">
                <a:solidFill>
                  <a:srgbClr val="002060"/>
                </a:solidFill>
              </a:rPr>
              <a:t>  </a:t>
            </a:r>
            <a:r>
              <a:rPr lang="en-US" sz="2400" b="1" dirty="0">
                <a:solidFill>
                  <a:srgbClr val="002060"/>
                </a:solidFill>
              </a:rPr>
              <a:t>  </a:t>
            </a:r>
            <a:r>
              <a:rPr lang="vi-VN" sz="2400" b="1" dirty="0">
                <a:solidFill>
                  <a:srgbClr val="002060"/>
                </a:solidFill>
              </a:rPr>
              <a:t>Nội dung đánh giá </a:t>
            </a:r>
            <a:endParaRPr lang="vi-VN" sz="2400" dirty="0">
              <a:solidFill>
                <a:srgbClr val="002060"/>
              </a:solidFill>
            </a:endParaRPr>
          </a:p>
          <a:p>
            <a:pPr algn="just">
              <a:lnSpc>
                <a:spcPct val="125000"/>
              </a:lnSpc>
            </a:pPr>
            <a:r>
              <a:rPr lang="vi-VN" sz="2400" dirty="0">
                <a:solidFill>
                  <a:srgbClr val="002060"/>
                </a:solidFill>
              </a:rPr>
              <a:t>  </a:t>
            </a:r>
            <a:r>
              <a:rPr lang="en-US" sz="2400" dirty="0">
                <a:solidFill>
                  <a:srgbClr val="002060"/>
                </a:solidFill>
              </a:rPr>
              <a:t>  </a:t>
            </a:r>
            <a:r>
              <a:rPr lang="vi-VN" sz="2400" dirty="0">
                <a:solidFill>
                  <a:srgbClr val="002060"/>
                </a:solidFill>
              </a:rPr>
              <a:t>Đánh giá phẩm chất, năng lực chung, năng lực đăc thù thông qua các hoạt động Đọc, Viết, Nói và nghe được quy định trong chương trình. </a:t>
            </a:r>
          </a:p>
          <a:p>
            <a:endParaRPr lang="vi-VN" sz="2400" dirty="0"/>
          </a:p>
        </p:txBody>
      </p:sp>
    </p:spTree>
    <p:extLst>
      <p:ext uri="{BB962C8B-B14F-4D97-AF65-F5344CB8AC3E}">
        <p14:creationId xmlns:p14="http://schemas.microsoft.com/office/powerpoint/2010/main" val="2078679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8DC16-A91B-5641-A2AA-A2B758A1A002}"/>
              </a:ext>
            </a:extLst>
          </p:cNvPr>
          <p:cNvSpPr/>
          <p:nvPr/>
        </p:nvSpPr>
        <p:spPr>
          <a:xfrm>
            <a:off x="741679" y="380048"/>
            <a:ext cx="10891521" cy="5786199"/>
          </a:xfrm>
          <a:prstGeom prst="rect">
            <a:avLst/>
          </a:prstGeom>
        </p:spPr>
        <p:txBody>
          <a:bodyPr wrap="square">
            <a:spAutoFit/>
          </a:bodyPr>
          <a:lstStyle/>
          <a:p>
            <a:pPr algn="ctr">
              <a:lnSpc>
                <a:spcPct val="125000"/>
              </a:lnSpc>
            </a:pPr>
            <a:r>
              <a:rPr lang="vi-VN" sz="2800" b="1" dirty="0">
                <a:solidFill>
                  <a:srgbClr val="002060"/>
                </a:solidFill>
                <a:latin typeface="Arial" panose="020B0604020202020204" pitchFamily="34" charset="0"/>
                <a:cs typeface="Arial" panose="020B0604020202020204" pitchFamily="34" charset="0"/>
              </a:rPr>
              <a:t>ĐÁNH GIÁ KẾT QUẢ HỌC TẬP </a:t>
            </a:r>
          </a:p>
          <a:p>
            <a:pPr>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Về cách thức đánh giá </a:t>
            </a:r>
            <a:endParaRPr lang="vi-VN" sz="2400" dirty="0">
              <a:solidFill>
                <a:srgbClr val="002060"/>
              </a:solidFill>
              <a:latin typeface="Arial" panose="020B0604020202020204" pitchFamily="34" charset="0"/>
              <a:cs typeface="Arial" panose="020B0604020202020204" pitchFamily="34" charset="0"/>
            </a:endParaRPr>
          </a:p>
          <a:p>
            <a:pPr algn="just">
              <a:lnSpc>
                <a:spcPct val="125000"/>
              </a:lnSpc>
            </a:pPr>
            <a:r>
              <a:rPr lang="vi-VN" sz="2400" dirty="0">
                <a:solidFill>
                  <a:srgbClr val="002060"/>
                </a:solidFill>
                <a:latin typeface="Arial" panose="020B0604020202020204" pitchFamily="34" charset="0"/>
                <a:cs typeface="Arial" panose="020B0604020202020204" pitchFamily="34" charset="0"/>
              </a:rPr>
              <a:t>      ̶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Các phẩm chất và năng lực chung được đánh giá bằng định tính dựa vào kết quả GV quan sát, ghi chép, nhận xét, thực hiện trong suốt năm học. </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Các kĩ năng đọc, viết, nói và nghe được đánh giá vừa bằng nhận xét (đánh giá thường xuyên), thực hiện trong suốt năm học; vừa bằng điểm số (đánh giá định kì), được thực hiện vào giữa học kì và cuối học kì.</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Ở tuần ôn tập giữa kì và cuối kì, sách có giới thiệu 1 đề kiểm tra tham khảo. Nhà trường và GV có thể dựa vào cấu trúc và mức độ yêu cầu về kiến thức và kĩ năng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vi-VN"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cs typeface="Arial" panose="020B0604020202020204" pitchFamily="34" charset="0"/>
              </a:rPr>
              <a:t>…</a:t>
            </a:r>
            <a:r>
              <a:rPr lang="vi-VN" sz="2400" dirty="0">
                <a:solidFill>
                  <a:srgbClr val="002060"/>
                </a:solidFill>
                <a:latin typeface="Arial" panose="020B0604020202020204" pitchFamily="34" charset="0"/>
                <a:cs typeface="Arial" panose="020B0604020202020204" pitchFamily="34" charset="0"/>
              </a:rPr>
              <a:t> để thiết kế đề kiểm tra phù hợp với HS của mình.  </a:t>
            </a: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Bộ GD</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&amp;</a:t>
            </a:r>
            <a:r>
              <a:rPr lang="en-US" sz="2400" b="1" dirty="0">
                <a:solidFill>
                  <a:srgbClr val="002060"/>
                </a:solidFill>
                <a:latin typeface="Arial" panose="020B0604020202020204" pitchFamily="34" charset="0"/>
                <a:cs typeface="Arial" panose="020B0604020202020204" pitchFamily="34" charset="0"/>
              </a:rPr>
              <a:t> </a:t>
            </a:r>
            <a:r>
              <a:rPr lang="vi-VN" sz="2400" b="1" dirty="0">
                <a:solidFill>
                  <a:srgbClr val="002060"/>
                </a:solidFill>
                <a:latin typeface="Arial" panose="020B0604020202020204" pitchFamily="34" charset="0"/>
                <a:cs typeface="Arial" panose="020B0604020202020204" pitchFamily="34" charset="0"/>
              </a:rPr>
              <a:t>ĐT sẽ có những hướng dẫn chính thức về việc đánh giá năng lực HS trong môn Tiếng Việt.</a:t>
            </a:r>
            <a:endParaRPr lang="vi-VN" sz="2400" dirty="0"/>
          </a:p>
        </p:txBody>
      </p:sp>
    </p:spTree>
    <p:extLst>
      <p:ext uri="{BB962C8B-B14F-4D97-AF65-F5344CB8AC3E}">
        <p14:creationId xmlns:p14="http://schemas.microsoft.com/office/powerpoint/2010/main" val="599272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33693"/>
            <a:ext cx="12198284" cy="6858000"/>
          </a:xfrm>
          <a:prstGeom prst="rect">
            <a:avLst/>
          </a:prstGeom>
        </p:spPr>
      </p:pic>
      <p:sp>
        <p:nvSpPr>
          <p:cNvPr id="8" name="AutoShape 5"/>
          <p:cNvSpPr>
            <a:spLocks noChangeArrowheads="1"/>
          </p:cNvSpPr>
          <p:nvPr/>
        </p:nvSpPr>
        <p:spPr bwMode="gray">
          <a:xfrm>
            <a:off x="1076961" y="2325674"/>
            <a:ext cx="9762124" cy="1377024"/>
          </a:xfrm>
          <a:prstGeom prst="roundRect">
            <a:avLst>
              <a:gd name="adj" fmla="val 16667"/>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vi-VN" sz="2667"/>
          </a:p>
        </p:txBody>
      </p:sp>
      <p:sp>
        <p:nvSpPr>
          <p:cNvPr id="19" name="Rectangle 18"/>
          <p:cNvSpPr/>
          <p:nvPr/>
        </p:nvSpPr>
        <p:spPr>
          <a:xfrm>
            <a:off x="1259841" y="2670556"/>
            <a:ext cx="9956800" cy="646331"/>
          </a:xfrm>
          <a:prstGeom prst="rect">
            <a:avLst/>
          </a:prstGeom>
        </p:spPr>
        <p:txBody>
          <a:bodyPr wrap="square">
            <a:spAutoFit/>
          </a:bodyPr>
          <a:lstStyle/>
          <a:p>
            <a:r>
              <a:rPr lang="en-US" sz="3200" b="1"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SÁCH GIÁO VIÊN VÀ TÀI LIỆU BỔ TRỢ</a:t>
            </a:r>
            <a:endParaRPr lang="en-US" sz="36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174100"/>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 y="-25099"/>
            <a:ext cx="12198284" cy="6858000"/>
          </a:xfrm>
          <a:prstGeom prst="rect">
            <a:avLst/>
          </a:prstGeom>
        </p:spPr>
      </p:pic>
      <p:sp>
        <p:nvSpPr>
          <p:cNvPr id="17" name="Rounded Rectangle 16"/>
          <p:cNvSpPr/>
          <p:nvPr/>
        </p:nvSpPr>
        <p:spPr>
          <a:xfrm>
            <a:off x="6095999" y="3757502"/>
            <a:ext cx="642465" cy="179721"/>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18" name="Rounded Rectangle 17"/>
          <p:cNvSpPr/>
          <p:nvPr/>
        </p:nvSpPr>
        <p:spPr>
          <a:xfrm>
            <a:off x="6038523" y="5127884"/>
            <a:ext cx="658494" cy="121205"/>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rial" panose="020B0604020202020204" pitchFamily="34" charset="0"/>
              <a:cs typeface="Arial" panose="020B0604020202020204" pitchFamily="34" charset="0"/>
            </a:endParaRPr>
          </a:p>
        </p:txBody>
      </p:sp>
      <p:sp>
        <p:nvSpPr>
          <p:cNvPr id="16" name="Rounded Rectangle 15"/>
          <p:cNvSpPr/>
          <p:nvPr/>
        </p:nvSpPr>
        <p:spPr>
          <a:xfrm>
            <a:off x="5977967" y="2486677"/>
            <a:ext cx="642465" cy="17972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5" name="Rounded Rectangle 14"/>
          <p:cNvSpPr/>
          <p:nvPr/>
        </p:nvSpPr>
        <p:spPr>
          <a:xfrm>
            <a:off x="3267229" y="4778232"/>
            <a:ext cx="3048000" cy="937611"/>
          </a:xfrm>
          <a:prstGeom prst="roundRect">
            <a:avLst/>
          </a:prstGeom>
          <a:solidFill>
            <a:srgbClr val="A3D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4" name="Rounded Rectangle 13"/>
          <p:cNvSpPr/>
          <p:nvPr/>
        </p:nvSpPr>
        <p:spPr>
          <a:xfrm>
            <a:off x="3251200" y="3505719"/>
            <a:ext cx="3048000" cy="747507"/>
          </a:xfrm>
          <a:prstGeom prst="roundRect">
            <a:avLst/>
          </a:prstGeom>
          <a:solidFill>
            <a:srgbClr val="F7C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3" name="Rounded Rectangle 12"/>
          <p:cNvSpPr/>
          <p:nvPr/>
        </p:nvSpPr>
        <p:spPr>
          <a:xfrm>
            <a:off x="3251200" y="2229565"/>
            <a:ext cx="3048000" cy="74750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12" name="Rounded Rectangle 11"/>
          <p:cNvSpPr/>
          <p:nvPr/>
        </p:nvSpPr>
        <p:spPr>
          <a:xfrm>
            <a:off x="3267229" y="1111919"/>
            <a:ext cx="8534400" cy="769756"/>
          </a:xfrm>
          <a:prstGeom prst="roundRect">
            <a:avLst/>
          </a:prstGeom>
          <a:solidFill>
            <a:srgbClr val="66FF66"/>
          </a:solidFill>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3" name="Rectangle 2"/>
          <p:cNvSpPr/>
          <p:nvPr/>
        </p:nvSpPr>
        <p:spPr>
          <a:xfrm>
            <a:off x="601421" y="968333"/>
            <a:ext cx="2064387" cy="25224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solidFill>
              <a:schemeClr val="bg1">
                <a:lumMod val="75000"/>
              </a:schemeClr>
            </a:solidFill>
          </a:ln>
          <a:effectLst>
            <a:outerShdw blurRad="225425" dist="50800" dir="5220000" algn="ctr">
              <a:srgbClr val="000000">
                <a:alpha val="33000"/>
              </a:srgbClr>
            </a:outerShdw>
            <a:reflection blurRad="6350" stA="50000" endA="300" endPos="55000" dir="5400000" sy="-100000" algn="bl" rotWithShape="0"/>
            <a:softEdge rad="12700"/>
          </a:effectLst>
          <a:scene3d>
            <a:camera prst="perspectiveFront" fov="3300000">
              <a:rot lat="486000" lon="19530000" rev="174000"/>
            </a:camera>
            <a:lightRig rig="harsh" dir="t">
              <a:rot lat="0" lon="0" rev="3000000"/>
            </a:lightRig>
          </a:scene3d>
          <a:sp3d extrusionH="254000" contourW="19050">
            <a:bevelT w="82550" h="44450" prst="coolSlant"/>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FFFF00"/>
                </a:solidFill>
                <a:latin typeface="Arial" panose="020B0604020202020204" pitchFamily="34" charset="0"/>
                <a:cs typeface="Arial" panose="020B0604020202020204" pitchFamily="34" charset="0"/>
              </a:rPr>
              <a:t>TIẾNG VIỆT 4 </a:t>
            </a:r>
            <a:r>
              <a:rPr lang="en-US" sz="1400" b="1" dirty="0" err="1">
                <a:solidFill>
                  <a:srgbClr val="FFFF00"/>
                </a:solidFill>
                <a:latin typeface="Arial" panose="020B0604020202020204" pitchFamily="34" charset="0"/>
                <a:cs typeface="Arial" panose="020B0604020202020204" pitchFamily="34" charset="0"/>
              </a:rPr>
              <a:t>Sách</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giáo</a:t>
            </a:r>
            <a:r>
              <a:rPr lang="en-US" sz="1400" b="1" dirty="0">
                <a:solidFill>
                  <a:srgbClr val="FFFF00"/>
                </a:solidFill>
                <a:latin typeface="Arial" panose="020B0604020202020204" pitchFamily="34" charset="0"/>
                <a:cs typeface="Arial" panose="020B0604020202020204" pitchFamily="34" charset="0"/>
              </a:rPr>
              <a:t> </a:t>
            </a:r>
            <a:r>
              <a:rPr lang="en-US" sz="1400" b="1" dirty="0" err="1">
                <a:solidFill>
                  <a:srgbClr val="FFFF00"/>
                </a:solidFill>
                <a:latin typeface="Arial" panose="020B0604020202020204" pitchFamily="34" charset="0"/>
                <a:cs typeface="Arial" panose="020B0604020202020204" pitchFamily="34" charset="0"/>
              </a:rPr>
              <a:t>viên</a:t>
            </a:r>
            <a:endParaRPr lang="en-US" sz="1400" b="1" dirty="0">
              <a:solidFill>
                <a:srgbClr val="FFFF00"/>
              </a:solidFill>
              <a:latin typeface="Arial" panose="020B0604020202020204" pitchFamily="34" charset="0"/>
              <a:cs typeface="Arial" panose="020B0604020202020204" pitchFamily="34" charset="0"/>
            </a:endParaRPr>
          </a:p>
        </p:txBody>
      </p:sp>
      <p:sp>
        <p:nvSpPr>
          <p:cNvPr id="4" name="Rectangle 3"/>
          <p:cNvSpPr/>
          <p:nvPr/>
        </p:nvSpPr>
        <p:spPr>
          <a:xfrm>
            <a:off x="6197601" y="1301967"/>
            <a:ext cx="2422458" cy="400110"/>
          </a:xfrm>
          <a:prstGeom prst="rect">
            <a:avLst/>
          </a:prstGeom>
        </p:spPr>
        <p:txBody>
          <a:bodyPr wrap="none">
            <a:spAutoFit/>
          </a:bodyPr>
          <a:lstStyle/>
          <a:p>
            <a:r>
              <a:rPr lang="en-US" sz="2000" b="1" dirty="0" err="1">
                <a:solidFill>
                  <a:srgbClr val="002060"/>
                </a:solidFill>
                <a:latin typeface="Arial" panose="020B0604020202020204" pitchFamily="34" charset="0"/>
                <a:cs typeface="Arial" panose="020B0604020202020204" pitchFamily="34" charset="0"/>
              </a:rPr>
              <a:t>Hướng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dẫn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chung</a:t>
            </a:r>
            <a:endParaRPr lang="en-US" sz="2000" b="1" dirty="0">
              <a:solidFill>
                <a:srgbClr val="002060"/>
              </a:solidFill>
              <a:latin typeface="Arial" panose="020B0604020202020204" pitchFamily="34" charset="0"/>
              <a:cs typeface="Arial" panose="020B0604020202020204" pitchFamily="34" charset="0"/>
            </a:endParaRPr>
          </a:p>
        </p:txBody>
      </p:sp>
      <p:sp>
        <p:nvSpPr>
          <p:cNvPr id="5" name="Rectangle 4"/>
          <p:cNvSpPr/>
          <p:nvPr/>
        </p:nvSpPr>
        <p:spPr>
          <a:xfrm>
            <a:off x="4070903" y="2392488"/>
            <a:ext cx="1223412" cy="400110"/>
          </a:xfrm>
          <a:prstGeom prst="rect">
            <a:avLst/>
          </a:prstGeom>
        </p:spPr>
        <p:txBody>
          <a:bodyPr wrap="none">
            <a:spAutoFit/>
          </a:bodyPr>
          <a:lstStyle/>
          <a:p>
            <a:r>
              <a:rPr lang="en-US" sz="2000" b="1" dirty="0" err="1">
                <a:solidFill>
                  <a:srgbClr val="002060"/>
                </a:solidFill>
                <a:latin typeface="Arial" panose="020B0604020202020204" pitchFamily="34" charset="0"/>
                <a:cs typeface="Arial" panose="020B0604020202020204" pitchFamily="34" charset="0"/>
              </a:rPr>
              <a:t>Mục</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tiêu</a:t>
            </a:r>
            <a:endParaRPr lang="en-US" sz="2000" dirty="0">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3578954" y="4834544"/>
            <a:ext cx="2536271" cy="707886"/>
          </a:xfrm>
          <a:prstGeom prst="rect">
            <a:avLst/>
          </a:prstGeom>
        </p:spPr>
        <p:txBody>
          <a:bodyPr wrap="none">
            <a:spAutoFit/>
          </a:bodyPr>
          <a:lstStyle/>
          <a:p>
            <a:pPr algn="ctr"/>
            <a:r>
              <a:rPr lang="en-US" sz="2000" b="1" dirty="0" err="1">
                <a:solidFill>
                  <a:srgbClr val="002060"/>
                </a:solidFill>
                <a:latin typeface="Arial" panose="020B0604020202020204" pitchFamily="34" charset="0"/>
                <a:cs typeface="Arial" panose="020B0604020202020204" pitchFamily="34" charset="0"/>
              </a:rPr>
              <a:t>Tổ</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chức</a:t>
            </a:r>
            <a:r>
              <a:rPr lang="en-US" sz="2000" b="1" dirty="0">
                <a:solidFill>
                  <a:srgbClr val="002060"/>
                </a:solidFill>
                <a:latin typeface="Arial" panose="020B0604020202020204" pitchFamily="34" charset="0"/>
                <a:cs typeface="Arial" panose="020B0604020202020204" pitchFamily="34" charset="0"/>
              </a:rPr>
              <a:t> </a:t>
            </a:r>
          </a:p>
          <a:p>
            <a:pPr algn="ctr"/>
            <a:r>
              <a:rPr lang="en-US" sz="2000" b="1" dirty="0" err="1">
                <a:solidFill>
                  <a:srgbClr val="002060"/>
                </a:solidFill>
                <a:latin typeface="Arial" panose="020B0604020202020204" pitchFamily="34" charset="0"/>
                <a:cs typeface="Arial" panose="020B0604020202020204" pitchFamily="34" charset="0"/>
              </a:rPr>
              <a:t>hoạt</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động</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dạy</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học</a:t>
            </a:r>
            <a:r>
              <a:rPr lang="en-US" sz="2000" b="1" dirty="0">
                <a:solidFill>
                  <a:srgbClr val="002060"/>
                </a:solidFill>
                <a:latin typeface="Arial" panose="020B0604020202020204" pitchFamily="34" charset="0"/>
                <a:cs typeface="Arial" panose="020B0604020202020204" pitchFamily="34" charset="0"/>
              </a:rPr>
              <a:t> </a:t>
            </a:r>
            <a:endParaRPr lang="en-US" sz="2000"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4110575" y="3674287"/>
            <a:ext cx="1282722" cy="400110"/>
          </a:xfrm>
          <a:prstGeom prst="rect">
            <a:avLst/>
          </a:prstGeom>
        </p:spPr>
        <p:txBody>
          <a:bodyPr wrap="none">
            <a:spAutoFit/>
          </a:bodyPr>
          <a:lstStyle/>
          <a:p>
            <a:pPr algn="ctr"/>
            <a:r>
              <a:rPr lang="en-US" sz="2000" b="1" dirty="0" err="1">
                <a:solidFill>
                  <a:srgbClr val="002060"/>
                </a:solidFill>
                <a:latin typeface="Arial" panose="020B0604020202020204" pitchFamily="34" charset="0"/>
                <a:cs typeface="Arial" panose="020B0604020202020204" pitchFamily="34" charset="0"/>
              </a:rPr>
              <a:t>Chuẩn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bị</a:t>
            </a:r>
            <a:endParaRPr lang="en-US" sz="2000" dirty="0">
              <a:solidFill>
                <a:srgbClr val="002060"/>
              </a:solidFill>
              <a:latin typeface="Arial" panose="020B0604020202020204" pitchFamily="34" charset="0"/>
              <a:cs typeface="Arial" panose="020B0604020202020204" pitchFamily="34" charset="0"/>
            </a:endParaRPr>
          </a:p>
        </p:txBody>
      </p:sp>
      <p:sp>
        <p:nvSpPr>
          <p:cNvPr id="8" name="Rectangle 7"/>
          <p:cNvSpPr/>
          <p:nvPr/>
        </p:nvSpPr>
        <p:spPr>
          <a:xfrm>
            <a:off x="6620432" y="1997510"/>
            <a:ext cx="5165168" cy="1188787"/>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err="1">
                <a:solidFill>
                  <a:srgbClr val="002060"/>
                </a:solidFill>
                <a:latin typeface="Arial" panose="020B0604020202020204" pitchFamily="34" charset="0"/>
                <a:cs typeface="Arial" panose="020B0604020202020204" pitchFamily="34" charset="0"/>
              </a:rPr>
              <a:t>Bám</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sát</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các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cấu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phần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của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bài</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học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trong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SHS</a:t>
            </a:r>
            <a:r>
              <a:rPr lang="en-US" sz="1900" dirty="0">
                <a:solidFill>
                  <a:srgbClr val="002060"/>
                </a:solidFill>
                <a:latin typeface="Arial" panose="020B0604020202020204" pitchFamily="34" charset="0"/>
                <a:cs typeface="Arial" panose="020B0604020202020204" pitchFamily="34" charset="0"/>
              </a:rPr>
              <a:t> → </a:t>
            </a:r>
            <a:r>
              <a:rPr lang="en-US" sz="1900" dirty="0" err="1">
                <a:solidFill>
                  <a:srgbClr val="002060"/>
                </a:solidFill>
                <a:latin typeface="Arial" panose="020B0604020202020204" pitchFamily="34" charset="0"/>
                <a:cs typeface="Arial" panose="020B0604020202020204" pitchFamily="34" charset="0"/>
              </a:rPr>
              <a:t>giúp</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GV</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hình</a:t>
            </a:r>
            <a:r>
              <a:rPr lang="en-US" sz="1900" dirty="0">
                <a:solidFill>
                  <a:srgbClr val="002060"/>
                </a:solidFill>
                <a:latin typeface="Arial" panose="020B0604020202020204" pitchFamily="34" charset="0"/>
                <a:cs typeface="Arial" panose="020B0604020202020204" pitchFamily="34" charset="0"/>
              </a:rPr>
              <a:t> dung </a:t>
            </a:r>
            <a:r>
              <a:rPr lang="en-US" sz="1900" dirty="0" err="1">
                <a:solidFill>
                  <a:srgbClr val="002060"/>
                </a:solidFill>
                <a:latin typeface="Arial" panose="020B0604020202020204" pitchFamily="34" charset="0"/>
                <a:cs typeface="Arial" panose="020B0604020202020204" pitchFamily="34" charset="0"/>
              </a:rPr>
              <a:t>rõ</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và</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cụ</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thể</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mục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tiêu</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của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mỗi</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hoạt</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động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trong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bài</a:t>
            </a:r>
            <a:r>
              <a:rPr lang="en-US" sz="1900" dirty="0">
                <a:solidFill>
                  <a:srgbClr val="002060"/>
                </a:solidFill>
                <a:latin typeface="Arial" panose="020B0604020202020204" pitchFamily="34" charset="0"/>
                <a:cs typeface="Arial" panose="020B0604020202020204" pitchFamily="34" charset="0"/>
              </a:rPr>
              <a:t>. </a:t>
            </a:r>
          </a:p>
        </p:txBody>
      </p:sp>
      <p:sp>
        <p:nvSpPr>
          <p:cNvPr id="9" name="Rectangle 8"/>
          <p:cNvSpPr/>
          <p:nvPr/>
        </p:nvSpPr>
        <p:spPr>
          <a:xfrm>
            <a:off x="6620431" y="3328659"/>
            <a:ext cx="5165167" cy="1188787"/>
          </a:xfrm>
          <a:prstGeom prst="rect">
            <a:avLst/>
          </a:prstGeom>
          <a:solidFill>
            <a:srgbClr val="F9CFD9"/>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pPr>
            <a:r>
              <a:rPr lang="en-US" sz="1900" dirty="0">
                <a:solidFill>
                  <a:srgbClr val="002060"/>
                </a:solidFill>
                <a:latin typeface="Arial" panose="020B0604020202020204" pitchFamily="34" charset="0"/>
                <a:cs typeface="Arial" panose="020B0604020202020204" pitchFamily="34" charset="0"/>
              </a:rPr>
              <a:t>1. </a:t>
            </a:r>
            <a:r>
              <a:rPr lang="en-US" sz="1900" dirty="0" err="1">
                <a:solidFill>
                  <a:srgbClr val="002060"/>
                </a:solidFill>
                <a:latin typeface="Arial" panose="020B0604020202020204" pitchFamily="34" charset="0"/>
                <a:cs typeface="Arial" panose="020B0604020202020204" pitchFamily="34" charset="0"/>
              </a:rPr>
              <a:t>Kiến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thức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GV</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cần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nắm</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đặc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điểm</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thể</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loại</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nội</a:t>
            </a:r>
            <a:r>
              <a:rPr lang="en-US" sz="1900" dirty="0">
                <a:solidFill>
                  <a:srgbClr val="002060"/>
                </a:solidFill>
                <a:latin typeface="Arial" panose="020B0604020202020204" pitchFamily="34" charset="0"/>
                <a:cs typeface="Arial" panose="020B0604020202020204" pitchFamily="34" charset="0"/>
              </a:rPr>
              <a:t> dung VB, </a:t>
            </a:r>
            <a:r>
              <a:rPr lang="en-US" sz="1900" dirty="0" err="1">
                <a:solidFill>
                  <a:srgbClr val="002060"/>
                </a:solidFill>
                <a:latin typeface="Arial" panose="020B0604020202020204" pitchFamily="34" charset="0"/>
                <a:cs typeface="Arial" panose="020B0604020202020204" pitchFamily="34" charset="0"/>
              </a:rPr>
              <a:t>nghĩa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của</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các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từ</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ngữ</a:t>
            </a:r>
            <a:r>
              <a:rPr lang="en-US" sz="1900" dirty="0">
                <a:solidFill>
                  <a:srgbClr val="002060"/>
                </a:solidFill>
                <a:latin typeface="Arial" panose="020B0604020202020204" pitchFamily="34" charset="0"/>
                <a:cs typeface="Arial" panose="020B0604020202020204" pitchFamily="34" charset="0"/>
              </a:rPr>
              <a:t>.</a:t>
            </a:r>
          </a:p>
          <a:p>
            <a:pPr algn="just">
              <a:lnSpc>
                <a:spcPct val="125000"/>
              </a:lnSpc>
            </a:pPr>
            <a:r>
              <a:rPr lang="en-US" sz="1900" dirty="0">
                <a:solidFill>
                  <a:srgbClr val="002060"/>
                </a:solidFill>
                <a:latin typeface="Arial" panose="020B0604020202020204" pitchFamily="34" charset="0"/>
                <a:cs typeface="Arial" panose="020B0604020202020204" pitchFamily="34" charset="0"/>
              </a:rPr>
              <a:t>2. </a:t>
            </a:r>
            <a:r>
              <a:rPr lang="en-US" sz="1900" dirty="0" err="1">
                <a:solidFill>
                  <a:srgbClr val="002060"/>
                </a:solidFill>
                <a:latin typeface="Arial" panose="020B0604020202020204" pitchFamily="34" charset="0"/>
                <a:cs typeface="Arial" panose="020B0604020202020204" pitchFamily="34" charset="0"/>
              </a:rPr>
              <a:t>Phương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tiện</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dạy</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học</a:t>
            </a:r>
            <a:r>
              <a:rPr lang="en-US" sz="1900" dirty="0">
                <a:solidFill>
                  <a:srgbClr val="002060"/>
                </a:solidFill>
                <a:latin typeface="Arial" panose="020B0604020202020204" pitchFamily="34" charset="0"/>
                <a:cs typeface="Arial" panose="020B0604020202020204" pitchFamily="34" charset="0"/>
              </a:rPr>
              <a:t>.</a:t>
            </a:r>
            <a:endParaRPr lang="en-US" sz="19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6620431" y="4675052"/>
            <a:ext cx="5165166" cy="1188787"/>
          </a:xfrm>
          <a:prstGeom prst="rect">
            <a:avLst/>
          </a:prstGeom>
          <a:solidFill>
            <a:schemeClr val="accent1">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just">
              <a:lnSpc>
                <a:spcPct val="125000"/>
              </a:lnSpc>
              <a:spcBef>
                <a:spcPts val="800"/>
              </a:spcBef>
              <a:spcAft>
                <a:spcPts val="800"/>
              </a:spcAft>
            </a:pPr>
            <a:r>
              <a:rPr lang="en-US" sz="1900" dirty="0" err="1">
                <a:solidFill>
                  <a:srgbClr val="002060"/>
                </a:solidFill>
                <a:latin typeface="Arial" panose="020B0604020202020204" pitchFamily="34" charset="0"/>
                <a:cs typeface="Arial" panose="020B0604020202020204" pitchFamily="34" charset="0"/>
              </a:rPr>
              <a:t>Bám</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sát</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các</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hoạt</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động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trong</a:t>
            </a:r>
            <a:r>
              <a:rPr lang="en-US" sz="1900" dirty="0">
                <a:solidFill>
                  <a:srgbClr val="002060"/>
                </a:solidFill>
                <a:latin typeface="Arial" panose="020B0604020202020204" pitchFamily="34" charset="0"/>
                <a:cs typeface="Arial" panose="020B0604020202020204" pitchFamily="34" charset="0"/>
              </a:rPr>
              <a:t> </a:t>
            </a:r>
            <a:r>
              <a:rPr lang="en-US" sz="1900" dirty="0" err="1">
                <a:solidFill>
                  <a:srgbClr val="002060"/>
                </a:solidFill>
                <a:latin typeface="Arial" panose="020B0604020202020204" pitchFamily="34" charset="0"/>
                <a:cs typeface="Arial" panose="020B0604020202020204" pitchFamily="34" charset="0"/>
              </a:rPr>
              <a:t>SHS</a:t>
            </a:r>
            <a:r>
              <a:rPr lang="vi-VN" sz="1900" dirty="0">
                <a:solidFill>
                  <a:srgbClr val="002060"/>
                </a:solidFill>
                <a:latin typeface="Arial" panose="020B0604020202020204" pitchFamily="34" charset="0"/>
                <a:cs typeface="Arial" panose="020B0604020202020204" pitchFamily="34" charset="0"/>
              </a:rPr>
              <a:t>. SGV chỉ đưa ra những kịch bản gợi ý. GV có thể vận dụng một cách linh hoạt và sáng tạo. </a:t>
            </a:r>
            <a:endParaRPr lang="en-US" sz="1900" dirty="0">
              <a:solidFill>
                <a:srgbClr val="002060"/>
              </a:solidFill>
              <a:latin typeface="Arial" panose="020B0604020202020204" pitchFamily="34" charset="0"/>
              <a:cs typeface="Arial" panose="020B0604020202020204" pitchFamily="34" charset="0"/>
            </a:endParaRPr>
          </a:p>
        </p:txBody>
      </p:sp>
      <p:cxnSp>
        <p:nvCxnSpPr>
          <p:cNvPr id="20" name="Straight Connector 19"/>
          <p:cNvCxnSpPr/>
          <p:nvPr/>
        </p:nvCxnSpPr>
        <p:spPr>
          <a:xfrm>
            <a:off x="2413789" y="1453085"/>
            <a:ext cx="85344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2885440" y="2580756"/>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2885440" y="3867194"/>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2885440" y="5120822"/>
            <a:ext cx="36576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2885440" y="1453775"/>
            <a:ext cx="0" cy="3657600"/>
          </a:xfrm>
          <a:prstGeom prst="line">
            <a:avLst/>
          </a:prstGeom>
        </p:spPr>
        <p:style>
          <a:lnRef idx="3">
            <a:schemeClr val="accent1"/>
          </a:lnRef>
          <a:fillRef idx="0">
            <a:schemeClr val="accent1"/>
          </a:fillRef>
          <a:effectRef idx="2">
            <a:schemeClr val="accent1"/>
          </a:effectRef>
          <a:fontRef idx="minor">
            <a:schemeClr val="tx1"/>
          </a:fontRef>
        </p:style>
      </p:cxn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07" y="4691396"/>
            <a:ext cx="2008182" cy="15477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90260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par>
                                <p:cTn id="56" presetID="16" presetClass="entr" presetSubtype="21"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par>
                                <p:cTn id="62" presetID="16" presetClass="entr" presetSubtype="21"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par>
                                <p:cTn id="65" presetID="16" presetClass="entr" presetSubtype="21"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6" presetClass="entr" presetSubtype="21"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par>
                                <p:cTn id="71" presetID="45" presetClass="entr" presetSubtype="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fade">
                                      <p:cBhvr>
                                        <p:cTn id="73" dur="2000"/>
                                        <p:tgtEl>
                                          <p:spTgt spid="29"/>
                                        </p:tgtEl>
                                      </p:cBhvr>
                                    </p:animEffect>
                                    <p:anim calcmode="lin" valueType="num">
                                      <p:cBhvr>
                                        <p:cTn id="74" dur="2000" fill="hold"/>
                                        <p:tgtEl>
                                          <p:spTgt spid="29"/>
                                        </p:tgtEl>
                                        <p:attrNameLst>
                                          <p:attrName>ppt_w</p:attrName>
                                        </p:attrNameLst>
                                      </p:cBhvr>
                                      <p:tavLst>
                                        <p:tav tm="0" fmla="#ppt_w*sin(2.5*pi*$)">
                                          <p:val>
                                            <p:fltVal val="0"/>
                                          </p:val>
                                        </p:tav>
                                        <p:tav tm="100000">
                                          <p:val>
                                            <p:fltVal val="1"/>
                                          </p:val>
                                        </p:tav>
                                      </p:tavLst>
                                    </p:anim>
                                    <p:anim calcmode="lin" valueType="num">
                                      <p:cBhvr>
                                        <p:cTn id="75"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6" grpId="0" animBg="1"/>
      <p:bldP spid="15" grpId="0" animBg="1"/>
      <p:bldP spid="14" grpId="0" animBg="1"/>
      <p:bldP spid="13" grpId="0" animBg="1"/>
      <p:bldP spid="12" grpId="0" animBg="1"/>
      <p:bldP spid="3" grpId="0" animBg="1"/>
      <p:bldP spid="4" grpId="0"/>
      <p:bldP spid="5" grpId="0"/>
      <p:bldP spid="6" grpId="0"/>
      <p:bldP spid="7" grpId="0"/>
      <p:bldP spid="8" grpId="0" animBg="1"/>
      <p:bldP spid="9"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16" name="Google Shape;163;p22"/>
          <p:cNvSpPr/>
          <p:nvPr/>
        </p:nvSpPr>
        <p:spPr>
          <a:xfrm>
            <a:off x="8177407" y="1112229"/>
            <a:ext cx="3412813" cy="2743204"/>
          </a:xfrm>
          <a:prstGeom prst="ellipse">
            <a:avLst/>
          </a:prstGeom>
          <a:solidFill>
            <a:schemeClr val="accent1">
              <a:lumMod val="20000"/>
              <a:lumOff val="80000"/>
            </a:schemeClr>
          </a:solidFill>
          <a:ln>
            <a:noFill/>
          </a:ln>
        </p:spPr>
        <p:txBody>
          <a:bodyPr spcFirstLastPara="1" wrap="square" lIns="121892" tIns="121892" rIns="121892" bIns="121892" anchor="ctr" anchorCtr="0">
            <a:noAutofit/>
          </a:bodyPr>
          <a:lstStyle/>
          <a:p>
            <a:pPr algn="ctr"/>
            <a:endParaRPr sz="2100">
              <a:latin typeface="Arial" panose="020B0604020202020204" pitchFamily="34" charset="0"/>
              <a:ea typeface="Sniglet"/>
              <a:cs typeface="Arial" panose="020B0604020202020204" pitchFamily="34" charset="0"/>
              <a:sym typeface="Sniglet"/>
            </a:endParaRPr>
          </a:p>
        </p:txBody>
      </p:sp>
      <p:sp>
        <p:nvSpPr>
          <p:cNvPr id="8" name="Google Shape;163;p22"/>
          <p:cNvSpPr/>
          <p:nvPr/>
        </p:nvSpPr>
        <p:spPr>
          <a:xfrm>
            <a:off x="5268931" y="787899"/>
            <a:ext cx="2908476" cy="3138553"/>
          </a:xfrm>
          <a:prstGeom prst="ellipse">
            <a:avLst/>
          </a:prstGeom>
          <a:solidFill>
            <a:schemeClr val="accent1">
              <a:lumMod val="20000"/>
              <a:lumOff val="80000"/>
            </a:schemeClr>
          </a:solidFill>
          <a:ln>
            <a:noFill/>
          </a:ln>
        </p:spPr>
        <p:txBody>
          <a:bodyPr spcFirstLastPara="1" wrap="square" lIns="121892" tIns="121892" rIns="121892" bIns="121892" anchor="ctr" anchorCtr="0">
            <a:noAutofit/>
          </a:bodyPr>
          <a:lstStyle/>
          <a:p>
            <a:pPr algn="ctr"/>
            <a:endParaRPr sz="2100">
              <a:latin typeface="Arial" panose="020B0604020202020204" pitchFamily="34" charset="0"/>
              <a:ea typeface="Sniglet"/>
              <a:cs typeface="Arial" panose="020B0604020202020204" pitchFamily="34" charset="0"/>
              <a:sym typeface="Sniglet"/>
            </a:endParaRPr>
          </a:p>
        </p:txBody>
      </p:sp>
      <p:sp>
        <p:nvSpPr>
          <p:cNvPr id="10" name="Google Shape;165;p22"/>
          <p:cNvSpPr/>
          <p:nvPr/>
        </p:nvSpPr>
        <p:spPr>
          <a:xfrm>
            <a:off x="3612627" y="4805100"/>
            <a:ext cx="460908" cy="553107"/>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892" tIns="121892" rIns="121892" bIns="121892" anchor="ctr" anchorCtr="0">
            <a:noAutofit/>
          </a:bodyPr>
          <a:lstStyle/>
          <a:p>
            <a:endParaRPr sz="2100" dirty="0">
              <a:latin typeface="Arial" panose="020B0604020202020204" pitchFamily="34" charset="0"/>
              <a:cs typeface="Arial" panose="020B0604020202020204" pitchFamily="34" charset="0"/>
            </a:endParaRPr>
          </a:p>
        </p:txBody>
      </p:sp>
      <p:sp>
        <p:nvSpPr>
          <p:cNvPr id="13" name="Google Shape;168;p22"/>
          <p:cNvSpPr/>
          <p:nvPr/>
        </p:nvSpPr>
        <p:spPr>
          <a:xfrm>
            <a:off x="8126852" y="962651"/>
            <a:ext cx="3463368" cy="289278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tx2">
              <a:lumMod val="40000"/>
              <a:lumOff val="60000"/>
            </a:schemeClr>
          </a:solidFill>
          <a:ln>
            <a:noFill/>
          </a:ln>
        </p:spPr>
        <p:txBody>
          <a:bodyPr spcFirstLastPara="1" wrap="square" lIns="121892" tIns="121892" rIns="121892" bIns="121892" anchor="ctr" anchorCtr="0">
            <a:noAutofit/>
          </a:bodyPr>
          <a:lstStyle/>
          <a:p>
            <a:endParaRPr sz="2100">
              <a:latin typeface="Arial" panose="020B0604020202020204" pitchFamily="34" charset="0"/>
              <a:cs typeface="Arial" panose="020B0604020202020204" pitchFamily="34" charset="0"/>
            </a:endParaRPr>
          </a:p>
        </p:txBody>
      </p:sp>
      <p:sp>
        <p:nvSpPr>
          <p:cNvPr id="17" name="Rectangle 16"/>
          <p:cNvSpPr/>
          <p:nvPr/>
        </p:nvSpPr>
        <p:spPr>
          <a:xfrm>
            <a:off x="8420681" y="1750754"/>
            <a:ext cx="3068954" cy="1600430"/>
          </a:xfrm>
          <a:prstGeom prst="rect">
            <a:avLst/>
          </a:prstGeom>
          <a:noFill/>
        </p:spPr>
        <p:txBody>
          <a:bodyPr wrap="square" lIns="121912" tIns="60956" rIns="121912" bIns="60956">
            <a:spAutoFit/>
          </a:bodyPr>
          <a:lstStyle/>
          <a:p>
            <a:pPr algn="ctr"/>
            <a:r>
              <a:rPr lang="vi-VN" altLang="en-US" sz="2400" dirty="0">
                <a:solidFill>
                  <a:srgbClr val="002060"/>
                </a:solidFill>
                <a:latin typeface="Arial" panose="020B0604020202020204" pitchFamily="34" charset="0"/>
                <a:cs typeface="Arial" panose="020B0604020202020204" pitchFamily="34" charset="0"/>
              </a:rPr>
              <a:t>Học hỏi k</a:t>
            </a:r>
            <a:r>
              <a:rPr lang="en-US" altLang="en-US" sz="2400" dirty="0" err="1">
                <a:solidFill>
                  <a:srgbClr val="002060"/>
                </a:solidFill>
                <a:latin typeface="Arial" panose="020B0604020202020204" pitchFamily="34" charset="0"/>
                <a:cs typeface="Arial" panose="020B0604020202020204" pitchFamily="34" charset="0"/>
              </a:rPr>
              <a:t>inh</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nghiệm</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biên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soạn</a:t>
            </a:r>
            <a:r>
              <a:rPr lang="en-US" altLang="en-US" sz="2400" dirty="0">
                <a:solidFill>
                  <a:srgbClr val="002060"/>
                </a:solidFill>
                <a:latin typeface="Arial" panose="020B0604020202020204" pitchFamily="34" charset="0"/>
                <a:cs typeface="Arial" panose="020B0604020202020204" pitchFamily="34" charset="0"/>
              </a:rPr>
              <a:t> SGK </a:t>
            </a:r>
            <a:r>
              <a:rPr lang="en-US" altLang="en-US" sz="2400" dirty="0" err="1">
                <a:solidFill>
                  <a:srgbClr val="002060"/>
                </a:solidFill>
                <a:latin typeface="Arial" panose="020B0604020202020204" pitchFamily="34" charset="0"/>
                <a:cs typeface="Arial" panose="020B0604020202020204" pitchFamily="34" charset="0"/>
              </a:rPr>
              <a:t>dạy</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học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ngôn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ngữ</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của</a:t>
            </a:r>
            <a:r>
              <a:rPr lang="en-US" altLang="en-US" sz="2400" dirty="0">
                <a:solidFill>
                  <a:srgbClr val="002060"/>
                </a:solidFill>
                <a:latin typeface="Arial" panose="020B0604020202020204" pitchFamily="34" charset="0"/>
                <a:cs typeface="Arial" panose="020B0604020202020204" pitchFamily="34" charset="0"/>
              </a:rPr>
              <a:t> </a:t>
            </a:r>
            <a:r>
              <a:rPr lang="vi-VN" altLang="en-US" sz="2400" dirty="0">
                <a:solidFill>
                  <a:srgbClr val="002060"/>
                </a:solidFill>
                <a:latin typeface="Arial" panose="020B0604020202020204" pitchFamily="34" charset="0"/>
                <a:cs typeface="Arial" panose="020B0604020202020204" pitchFamily="34" charset="0"/>
              </a:rPr>
              <a:t>các nước phát triển</a:t>
            </a:r>
            <a:r>
              <a:rPr lang="en-US" altLang="en-US" sz="2400"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sp>
        <p:nvSpPr>
          <p:cNvPr id="18" name="Google Shape;167;p22"/>
          <p:cNvSpPr/>
          <p:nvPr/>
        </p:nvSpPr>
        <p:spPr>
          <a:xfrm>
            <a:off x="5132400" y="664882"/>
            <a:ext cx="3176109" cy="3441872"/>
          </a:xfrm>
          <a:custGeom>
            <a:avLst/>
            <a:gdLst/>
            <a:ahLst/>
            <a:cxnLst/>
            <a:rect l="l" t="t" r="r" b="b"/>
            <a:pathLst>
              <a:path w="73112" h="68207" extrusionOk="0">
                <a:moveTo>
                  <a:pt x="46809" y="1210"/>
                </a:moveTo>
                <a:lnTo>
                  <a:pt x="46886" y="1227"/>
                </a:lnTo>
                <a:lnTo>
                  <a:pt x="46886" y="1227"/>
                </a:lnTo>
                <a:lnTo>
                  <a:pt x="46866" y="1215"/>
                </a:lnTo>
                <a:lnTo>
                  <a:pt x="46809" y="1210"/>
                </a:lnTo>
                <a:close/>
                <a:moveTo>
                  <a:pt x="35754" y="1982"/>
                </a:moveTo>
                <a:lnTo>
                  <a:pt x="36320" y="2170"/>
                </a:lnTo>
                <a:lnTo>
                  <a:pt x="36037" y="2170"/>
                </a:lnTo>
                <a:lnTo>
                  <a:pt x="35660" y="2076"/>
                </a:lnTo>
                <a:lnTo>
                  <a:pt x="35754" y="1982"/>
                </a:lnTo>
                <a:close/>
                <a:moveTo>
                  <a:pt x="42641" y="1321"/>
                </a:moveTo>
                <a:lnTo>
                  <a:pt x="44622" y="1510"/>
                </a:lnTo>
                <a:lnTo>
                  <a:pt x="46603" y="1793"/>
                </a:lnTo>
                <a:lnTo>
                  <a:pt x="46226" y="1793"/>
                </a:lnTo>
                <a:lnTo>
                  <a:pt x="46320" y="1982"/>
                </a:lnTo>
                <a:lnTo>
                  <a:pt x="45660" y="1793"/>
                </a:lnTo>
                <a:lnTo>
                  <a:pt x="44905" y="1699"/>
                </a:lnTo>
                <a:lnTo>
                  <a:pt x="44905" y="1699"/>
                </a:lnTo>
                <a:lnTo>
                  <a:pt x="45188" y="2076"/>
                </a:lnTo>
                <a:lnTo>
                  <a:pt x="45282" y="2265"/>
                </a:lnTo>
                <a:lnTo>
                  <a:pt x="45094" y="2265"/>
                </a:lnTo>
                <a:lnTo>
                  <a:pt x="44716" y="2170"/>
                </a:lnTo>
                <a:lnTo>
                  <a:pt x="43773" y="1793"/>
                </a:lnTo>
                <a:lnTo>
                  <a:pt x="42641" y="1321"/>
                </a:lnTo>
                <a:close/>
                <a:moveTo>
                  <a:pt x="34622" y="5095"/>
                </a:moveTo>
                <a:lnTo>
                  <a:pt x="34169" y="5151"/>
                </a:lnTo>
                <a:lnTo>
                  <a:pt x="34169" y="5151"/>
                </a:lnTo>
                <a:lnTo>
                  <a:pt x="34056" y="5189"/>
                </a:lnTo>
                <a:lnTo>
                  <a:pt x="34622" y="5095"/>
                </a:lnTo>
                <a:close/>
                <a:moveTo>
                  <a:pt x="58490" y="6793"/>
                </a:moveTo>
                <a:lnTo>
                  <a:pt x="59056" y="7453"/>
                </a:lnTo>
                <a:lnTo>
                  <a:pt x="59087" y="7476"/>
                </a:lnTo>
                <a:lnTo>
                  <a:pt x="58490" y="6793"/>
                </a:lnTo>
                <a:close/>
                <a:moveTo>
                  <a:pt x="56697" y="7736"/>
                </a:moveTo>
                <a:lnTo>
                  <a:pt x="57358" y="8113"/>
                </a:lnTo>
                <a:lnTo>
                  <a:pt x="57075" y="8113"/>
                </a:lnTo>
                <a:lnTo>
                  <a:pt x="56697" y="7736"/>
                </a:lnTo>
                <a:close/>
                <a:moveTo>
                  <a:pt x="59810" y="8679"/>
                </a:moveTo>
                <a:lnTo>
                  <a:pt x="60087" y="8956"/>
                </a:lnTo>
                <a:lnTo>
                  <a:pt x="59905" y="8774"/>
                </a:lnTo>
                <a:lnTo>
                  <a:pt x="59810" y="8679"/>
                </a:lnTo>
                <a:close/>
                <a:moveTo>
                  <a:pt x="57546" y="8019"/>
                </a:moveTo>
                <a:lnTo>
                  <a:pt x="58395" y="8774"/>
                </a:lnTo>
                <a:lnTo>
                  <a:pt x="59339" y="9434"/>
                </a:lnTo>
                <a:lnTo>
                  <a:pt x="58490" y="8868"/>
                </a:lnTo>
                <a:lnTo>
                  <a:pt x="57735" y="8208"/>
                </a:lnTo>
                <a:lnTo>
                  <a:pt x="57546" y="8019"/>
                </a:lnTo>
                <a:close/>
                <a:moveTo>
                  <a:pt x="60282" y="9246"/>
                </a:moveTo>
                <a:lnTo>
                  <a:pt x="60565" y="9812"/>
                </a:lnTo>
                <a:lnTo>
                  <a:pt x="60282" y="9529"/>
                </a:lnTo>
                <a:lnTo>
                  <a:pt x="60282" y="9340"/>
                </a:lnTo>
                <a:lnTo>
                  <a:pt x="60282" y="9246"/>
                </a:lnTo>
                <a:close/>
                <a:moveTo>
                  <a:pt x="59999" y="8396"/>
                </a:moveTo>
                <a:lnTo>
                  <a:pt x="60659" y="8774"/>
                </a:lnTo>
                <a:lnTo>
                  <a:pt x="61131" y="9340"/>
                </a:lnTo>
                <a:lnTo>
                  <a:pt x="61603" y="9906"/>
                </a:lnTo>
                <a:lnTo>
                  <a:pt x="61886" y="10566"/>
                </a:lnTo>
                <a:lnTo>
                  <a:pt x="60942" y="9434"/>
                </a:lnTo>
                <a:lnTo>
                  <a:pt x="61320" y="10095"/>
                </a:lnTo>
                <a:lnTo>
                  <a:pt x="59999" y="8396"/>
                </a:lnTo>
                <a:close/>
                <a:moveTo>
                  <a:pt x="63773" y="11132"/>
                </a:moveTo>
                <a:lnTo>
                  <a:pt x="64537" y="12278"/>
                </a:lnTo>
                <a:lnTo>
                  <a:pt x="64622" y="12359"/>
                </a:lnTo>
                <a:lnTo>
                  <a:pt x="63773" y="11132"/>
                </a:lnTo>
                <a:close/>
                <a:moveTo>
                  <a:pt x="65093" y="14528"/>
                </a:moveTo>
                <a:lnTo>
                  <a:pt x="65376" y="15189"/>
                </a:lnTo>
                <a:lnTo>
                  <a:pt x="65659" y="15755"/>
                </a:lnTo>
                <a:lnTo>
                  <a:pt x="66037" y="16981"/>
                </a:lnTo>
                <a:lnTo>
                  <a:pt x="65659" y="16321"/>
                </a:lnTo>
                <a:lnTo>
                  <a:pt x="65282" y="15377"/>
                </a:lnTo>
                <a:lnTo>
                  <a:pt x="65093" y="14528"/>
                </a:lnTo>
                <a:close/>
                <a:moveTo>
                  <a:pt x="65093" y="16321"/>
                </a:moveTo>
                <a:lnTo>
                  <a:pt x="65565" y="16698"/>
                </a:lnTo>
                <a:lnTo>
                  <a:pt x="65942" y="17076"/>
                </a:lnTo>
                <a:lnTo>
                  <a:pt x="66320" y="17547"/>
                </a:lnTo>
                <a:lnTo>
                  <a:pt x="66414" y="17830"/>
                </a:lnTo>
                <a:lnTo>
                  <a:pt x="66508" y="18113"/>
                </a:lnTo>
                <a:lnTo>
                  <a:pt x="65848" y="17170"/>
                </a:lnTo>
                <a:lnTo>
                  <a:pt x="65093" y="16321"/>
                </a:lnTo>
                <a:close/>
                <a:moveTo>
                  <a:pt x="72074" y="36226"/>
                </a:moveTo>
                <a:lnTo>
                  <a:pt x="71791" y="37547"/>
                </a:lnTo>
                <a:lnTo>
                  <a:pt x="71603" y="38773"/>
                </a:lnTo>
                <a:lnTo>
                  <a:pt x="71320" y="40000"/>
                </a:lnTo>
                <a:lnTo>
                  <a:pt x="70754" y="41509"/>
                </a:lnTo>
                <a:lnTo>
                  <a:pt x="70942" y="40283"/>
                </a:lnTo>
                <a:lnTo>
                  <a:pt x="71225" y="38962"/>
                </a:lnTo>
                <a:lnTo>
                  <a:pt x="72074" y="36226"/>
                </a:lnTo>
                <a:close/>
                <a:moveTo>
                  <a:pt x="69150" y="44433"/>
                </a:moveTo>
                <a:lnTo>
                  <a:pt x="68867" y="44905"/>
                </a:lnTo>
                <a:lnTo>
                  <a:pt x="68584" y="45377"/>
                </a:lnTo>
                <a:lnTo>
                  <a:pt x="68206" y="45754"/>
                </a:lnTo>
                <a:lnTo>
                  <a:pt x="67923" y="46132"/>
                </a:lnTo>
                <a:lnTo>
                  <a:pt x="68112" y="45754"/>
                </a:lnTo>
                <a:lnTo>
                  <a:pt x="68678" y="45188"/>
                </a:lnTo>
                <a:lnTo>
                  <a:pt x="69150" y="44433"/>
                </a:lnTo>
                <a:close/>
                <a:moveTo>
                  <a:pt x="67357" y="47830"/>
                </a:moveTo>
                <a:lnTo>
                  <a:pt x="66886" y="48584"/>
                </a:lnTo>
                <a:lnTo>
                  <a:pt x="66508" y="48867"/>
                </a:lnTo>
                <a:lnTo>
                  <a:pt x="66414" y="48867"/>
                </a:lnTo>
                <a:lnTo>
                  <a:pt x="66414" y="48773"/>
                </a:lnTo>
                <a:lnTo>
                  <a:pt x="66886" y="48301"/>
                </a:lnTo>
                <a:lnTo>
                  <a:pt x="67357" y="47830"/>
                </a:lnTo>
                <a:close/>
                <a:moveTo>
                  <a:pt x="65093" y="48396"/>
                </a:moveTo>
                <a:lnTo>
                  <a:pt x="65376" y="48490"/>
                </a:lnTo>
                <a:lnTo>
                  <a:pt x="64905" y="49056"/>
                </a:lnTo>
                <a:lnTo>
                  <a:pt x="64622" y="49528"/>
                </a:lnTo>
                <a:lnTo>
                  <a:pt x="64244" y="49811"/>
                </a:lnTo>
                <a:lnTo>
                  <a:pt x="64244" y="49905"/>
                </a:lnTo>
                <a:lnTo>
                  <a:pt x="64056" y="49905"/>
                </a:lnTo>
                <a:lnTo>
                  <a:pt x="64056" y="49811"/>
                </a:lnTo>
                <a:lnTo>
                  <a:pt x="64433" y="49150"/>
                </a:lnTo>
                <a:lnTo>
                  <a:pt x="64622" y="48867"/>
                </a:lnTo>
                <a:lnTo>
                  <a:pt x="64905" y="48584"/>
                </a:lnTo>
                <a:lnTo>
                  <a:pt x="65093" y="48396"/>
                </a:lnTo>
                <a:close/>
                <a:moveTo>
                  <a:pt x="6981" y="52452"/>
                </a:moveTo>
                <a:lnTo>
                  <a:pt x="7170" y="53112"/>
                </a:lnTo>
                <a:lnTo>
                  <a:pt x="7075" y="53018"/>
                </a:lnTo>
                <a:lnTo>
                  <a:pt x="6981" y="52641"/>
                </a:lnTo>
                <a:lnTo>
                  <a:pt x="6981" y="52452"/>
                </a:lnTo>
                <a:close/>
                <a:moveTo>
                  <a:pt x="7736" y="54339"/>
                </a:moveTo>
                <a:lnTo>
                  <a:pt x="7641" y="54433"/>
                </a:lnTo>
                <a:lnTo>
                  <a:pt x="7641" y="54339"/>
                </a:lnTo>
                <a:close/>
                <a:moveTo>
                  <a:pt x="61225" y="55094"/>
                </a:moveTo>
                <a:lnTo>
                  <a:pt x="61037" y="55377"/>
                </a:lnTo>
                <a:lnTo>
                  <a:pt x="60754" y="55471"/>
                </a:lnTo>
                <a:lnTo>
                  <a:pt x="60754" y="55471"/>
                </a:lnTo>
                <a:lnTo>
                  <a:pt x="60942" y="55282"/>
                </a:lnTo>
                <a:lnTo>
                  <a:pt x="61225" y="55094"/>
                </a:lnTo>
                <a:close/>
                <a:moveTo>
                  <a:pt x="6132" y="53867"/>
                </a:moveTo>
                <a:lnTo>
                  <a:pt x="7358" y="55377"/>
                </a:lnTo>
                <a:lnTo>
                  <a:pt x="7641" y="55471"/>
                </a:lnTo>
                <a:lnTo>
                  <a:pt x="7641" y="55471"/>
                </a:lnTo>
                <a:lnTo>
                  <a:pt x="7641" y="55471"/>
                </a:lnTo>
                <a:lnTo>
                  <a:pt x="7830" y="55565"/>
                </a:lnTo>
                <a:lnTo>
                  <a:pt x="8302" y="56414"/>
                </a:lnTo>
                <a:lnTo>
                  <a:pt x="7170" y="55471"/>
                </a:lnTo>
                <a:lnTo>
                  <a:pt x="6509" y="54622"/>
                </a:lnTo>
                <a:lnTo>
                  <a:pt x="6226" y="54245"/>
                </a:lnTo>
                <a:lnTo>
                  <a:pt x="6132" y="53867"/>
                </a:lnTo>
                <a:close/>
                <a:moveTo>
                  <a:pt x="9056" y="56414"/>
                </a:moveTo>
                <a:lnTo>
                  <a:pt x="9245" y="56509"/>
                </a:lnTo>
                <a:lnTo>
                  <a:pt x="9151" y="56509"/>
                </a:lnTo>
                <a:lnTo>
                  <a:pt x="9056" y="56414"/>
                </a:lnTo>
                <a:close/>
                <a:moveTo>
                  <a:pt x="10472" y="56980"/>
                </a:moveTo>
                <a:lnTo>
                  <a:pt x="11321" y="57358"/>
                </a:lnTo>
                <a:lnTo>
                  <a:pt x="11887" y="57735"/>
                </a:lnTo>
                <a:lnTo>
                  <a:pt x="12264" y="58018"/>
                </a:lnTo>
                <a:lnTo>
                  <a:pt x="11604" y="57641"/>
                </a:lnTo>
                <a:lnTo>
                  <a:pt x="11604" y="57641"/>
                </a:lnTo>
                <a:lnTo>
                  <a:pt x="11792" y="58112"/>
                </a:lnTo>
                <a:lnTo>
                  <a:pt x="11604" y="58018"/>
                </a:lnTo>
                <a:lnTo>
                  <a:pt x="11132" y="57452"/>
                </a:lnTo>
                <a:lnTo>
                  <a:pt x="10849" y="57169"/>
                </a:lnTo>
                <a:lnTo>
                  <a:pt x="10472" y="56980"/>
                </a:lnTo>
                <a:close/>
                <a:moveTo>
                  <a:pt x="18019" y="59433"/>
                </a:moveTo>
                <a:lnTo>
                  <a:pt x="18773" y="59810"/>
                </a:lnTo>
                <a:lnTo>
                  <a:pt x="19528" y="60376"/>
                </a:lnTo>
                <a:lnTo>
                  <a:pt x="19056" y="60282"/>
                </a:lnTo>
                <a:lnTo>
                  <a:pt x="18962" y="60188"/>
                </a:lnTo>
                <a:lnTo>
                  <a:pt x="18490" y="59810"/>
                </a:lnTo>
                <a:lnTo>
                  <a:pt x="18019" y="59433"/>
                </a:lnTo>
                <a:close/>
                <a:moveTo>
                  <a:pt x="14528" y="59999"/>
                </a:moveTo>
                <a:lnTo>
                  <a:pt x="14717" y="60093"/>
                </a:lnTo>
                <a:lnTo>
                  <a:pt x="14905" y="60188"/>
                </a:lnTo>
                <a:lnTo>
                  <a:pt x="15188" y="60471"/>
                </a:lnTo>
                <a:lnTo>
                  <a:pt x="15283" y="60565"/>
                </a:lnTo>
                <a:lnTo>
                  <a:pt x="15188" y="60565"/>
                </a:lnTo>
                <a:lnTo>
                  <a:pt x="14528" y="59999"/>
                </a:lnTo>
                <a:close/>
                <a:moveTo>
                  <a:pt x="49339" y="60188"/>
                </a:moveTo>
                <a:lnTo>
                  <a:pt x="48395" y="60565"/>
                </a:lnTo>
                <a:lnTo>
                  <a:pt x="47924" y="60754"/>
                </a:lnTo>
                <a:lnTo>
                  <a:pt x="47452" y="60754"/>
                </a:lnTo>
                <a:lnTo>
                  <a:pt x="47924" y="60471"/>
                </a:lnTo>
                <a:lnTo>
                  <a:pt x="48301" y="60282"/>
                </a:lnTo>
                <a:lnTo>
                  <a:pt x="49056" y="60188"/>
                </a:lnTo>
                <a:close/>
                <a:moveTo>
                  <a:pt x="19245" y="60565"/>
                </a:moveTo>
                <a:lnTo>
                  <a:pt x="19811" y="60659"/>
                </a:lnTo>
                <a:lnTo>
                  <a:pt x="20566" y="61037"/>
                </a:lnTo>
                <a:lnTo>
                  <a:pt x="20566" y="61037"/>
                </a:lnTo>
                <a:lnTo>
                  <a:pt x="19811" y="60848"/>
                </a:lnTo>
                <a:lnTo>
                  <a:pt x="19245" y="60565"/>
                </a:lnTo>
                <a:close/>
                <a:moveTo>
                  <a:pt x="47075" y="61226"/>
                </a:moveTo>
                <a:lnTo>
                  <a:pt x="46792" y="61414"/>
                </a:lnTo>
                <a:lnTo>
                  <a:pt x="46697" y="61509"/>
                </a:lnTo>
                <a:lnTo>
                  <a:pt x="46792" y="61603"/>
                </a:lnTo>
                <a:lnTo>
                  <a:pt x="47263" y="61603"/>
                </a:lnTo>
                <a:lnTo>
                  <a:pt x="47641" y="61509"/>
                </a:lnTo>
                <a:lnTo>
                  <a:pt x="46886" y="61792"/>
                </a:lnTo>
                <a:lnTo>
                  <a:pt x="46131" y="61886"/>
                </a:lnTo>
                <a:lnTo>
                  <a:pt x="46131" y="61980"/>
                </a:lnTo>
                <a:lnTo>
                  <a:pt x="46037" y="61980"/>
                </a:lnTo>
                <a:lnTo>
                  <a:pt x="45660" y="61697"/>
                </a:lnTo>
                <a:lnTo>
                  <a:pt x="46320" y="61320"/>
                </a:lnTo>
                <a:lnTo>
                  <a:pt x="47075" y="61226"/>
                </a:lnTo>
                <a:close/>
                <a:moveTo>
                  <a:pt x="24151" y="63678"/>
                </a:moveTo>
                <a:lnTo>
                  <a:pt x="24905" y="63961"/>
                </a:lnTo>
                <a:lnTo>
                  <a:pt x="25754" y="64244"/>
                </a:lnTo>
                <a:lnTo>
                  <a:pt x="25188" y="64244"/>
                </a:lnTo>
                <a:lnTo>
                  <a:pt x="24151" y="64150"/>
                </a:lnTo>
                <a:lnTo>
                  <a:pt x="23773" y="64056"/>
                </a:lnTo>
                <a:lnTo>
                  <a:pt x="23585" y="63961"/>
                </a:lnTo>
                <a:lnTo>
                  <a:pt x="23585" y="63867"/>
                </a:lnTo>
                <a:lnTo>
                  <a:pt x="23585" y="63773"/>
                </a:lnTo>
                <a:lnTo>
                  <a:pt x="24151" y="63678"/>
                </a:lnTo>
                <a:close/>
                <a:moveTo>
                  <a:pt x="34811" y="64622"/>
                </a:moveTo>
                <a:lnTo>
                  <a:pt x="35094" y="64810"/>
                </a:lnTo>
                <a:lnTo>
                  <a:pt x="35377" y="64905"/>
                </a:lnTo>
                <a:lnTo>
                  <a:pt x="34622" y="64999"/>
                </a:lnTo>
                <a:lnTo>
                  <a:pt x="34056" y="64999"/>
                </a:lnTo>
                <a:lnTo>
                  <a:pt x="34056" y="64905"/>
                </a:lnTo>
                <a:lnTo>
                  <a:pt x="34811" y="64622"/>
                </a:lnTo>
                <a:close/>
                <a:moveTo>
                  <a:pt x="46414" y="63773"/>
                </a:moveTo>
                <a:lnTo>
                  <a:pt x="46131" y="64056"/>
                </a:lnTo>
                <a:lnTo>
                  <a:pt x="44433" y="64716"/>
                </a:lnTo>
                <a:lnTo>
                  <a:pt x="43962" y="64905"/>
                </a:lnTo>
                <a:lnTo>
                  <a:pt x="44150" y="64810"/>
                </a:lnTo>
                <a:lnTo>
                  <a:pt x="42641" y="64999"/>
                </a:lnTo>
                <a:lnTo>
                  <a:pt x="42924" y="64810"/>
                </a:lnTo>
                <a:lnTo>
                  <a:pt x="43207" y="64622"/>
                </a:lnTo>
                <a:lnTo>
                  <a:pt x="42358" y="64905"/>
                </a:lnTo>
                <a:lnTo>
                  <a:pt x="43113" y="64622"/>
                </a:lnTo>
                <a:lnTo>
                  <a:pt x="45377" y="63867"/>
                </a:lnTo>
                <a:lnTo>
                  <a:pt x="44999" y="64150"/>
                </a:lnTo>
                <a:lnTo>
                  <a:pt x="44622" y="64433"/>
                </a:lnTo>
                <a:lnTo>
                  <a:pt x="46414" y="63773"/>
                </a:lnTo>
                <a:close/>
                <a:moveTo>
                  <a:pt x="39905" y="64622"/>
                </a:moveTo>
                <a:lnTo>
                  <a:pt x="39811" y="64716"/>
                </a:lnTo>
                <a:lnTo>
                  <a:pt x="39622" y="64810"/>
                </a:lnTo>
                <a:lnTo>
                  <a:pt x="38962" y="64999"/>
                </a:lnTo>
                <a:lnTo>
                  <a:pt x="38207" y="65093"/>
                </a:lnTo>
                <a:lnTo>
                  <a:pt x="37641" y="65093"/>
                </a:lnTo>
                <a:lnTo>
                  <a:pt x="39056" y="64810"/>
                </a:lnTo>
                <a:lnTo>
                  <a:pt x="39528" y="64716"/>
                </a:lnTo>
                <a:lnTo>
                  <a:pt x="39905" y="64622"/>
                </a:lnTo>
                <a:close/>
                <a:moveTo>
                  <a:pt x="42829" y="64056"/>
                </a:moveTo>
                <a:lnTo>
                  <a:pt x="42452" y="64244"/>
                </a:lnTo>
                <a:lnTo>
                  <a:pt x="42263" y="64433"/>
                </a:lnTo>
                <a:lnTo>
                  <a:pt x="41980" y="64622"/>
                </a:lnTo>
                <a:lnTo>
                  <a:pt x="41886" y="64999"/>
                </a:lnTo>
                <a:lnTo>
                  <a:pt x="42263" y="64999"/>
                </a:lnTo>
                <a:lnTo>
                  <a:pt x="40094" y="65282"/>
                </a:lnTo>
                <a:lnTo>
                  <a:pt x="40848" y="64999"/>
                </a:lnTo>
                <a:lnTo>
                  <a:pt x="41131" y="64810"/>
                </a:lnTo>
                <a:lnTo>
                  <a:pt x="41131" y="64716"/>
                </a:lnTo>
                <a:lnTo>
                  <a:pt x="41037" y="64622"/>
                </a:lnTo>
                <a:lnTo>
                  <a:pt x="40754" y="64622"/>
                </a:lnTo>
                <a:lnTo>
                  <a:pt x="40282" y="64527"/>
                </a:lnTo>
                <a:lnTo>
                  <a:pt x="40188" y="64433"/>
                </a:lnTo>
                <a:lnTo>
                  <a:pt x="41509" y="64339"/>
                </a:lnTo>
                <a:lnTo>
                  <a:pt x="42829" y="64056"/>
                </a:lnTo>
                <a:close/>
                <a:moveTo>
                  <a:pt x="15660" y="60376"/>
                </a:moveTo>
                <a:lnTo>
                  <a:pt x="16887" y="61131"/>
                </a:lnTo>
                <a:lnTo>
                  <a:pt x="17924" y="62075"/>
                </a:lnTo>
                <a:lnTo>
                  <a:pt x="17924" y="61792"/>
                </a:lnTo>
                <a:lnTo>
                  <a:pt x="17830" y="61603"/>
                </a:lnTo>
                <a:lnTo>
                  <a:pt x="19056" y="61980"/>
                </a:lnTo>
                <a:lnTo>
                  <a:pt x="20283" y="62358"/>
                </a:lnTo>
                <a:lnTo>
                  <a:pt x="20849" y="62546"/>
                </a:lnTo>
                <a:lnTo>
                  <a:pt x="21415" y="62735"/>
                </a:lnTo>
                <a:lnTo>
                  <a:pt x="21886" y="63018"/>
                </a:lnTo>
                <a:lnTo>
                  <a:pt x="22358" y="63395"/>
                </a:lnTo>
                <a:lnTo>
                  <a:pt x="21509" y="63301"/>
                </a:lnTo>
                <a:lnTo>
                  <a:pt x="22547" y="63867"/>
                </a:lnTo>
                <a:lnTo>
                  <a:pt x="23868" y="64339"/>
                </a:lnTo>
                <a:lnTo>
                  <a:pt x="25471" y="64905"/>
                </a:lnTo>
                <a:lnTo>
                  <a:pt x="27169" y="65282"/>
                </a:lnTo>
                <a:lnTo>
                  <a:pt x="26603" y="65282"/>
                </a:lnTo>
                <a:lnTo>
                  <a:pt x="27075" y="65942"/>
                </a:lnTo>
                <a:lnTo>
                  <a:pt x="26886" y="65942"/>
                </a:lnTo>
                <a:lnTo>
                  <a:pt x="26603" y="65848"/>
                </a:lnTo>
                <a:lnTo>
                  <a:pt x="25849" y="65659"/>
                </a:lnTo>
                <a:lnTo>
                  <a:pt x="25283" y="65471"/>
                </a:lnTo>
                <a:lnTo>
                  <a:pt x="25188" y="65376"/>
                </a:lnTo>
                <a:lnTo>
                  <a:pt x="25754" y="65376"/>
                </a:lnTo>
                <a:lnTo>
                  <a:pt x="26226" y="65471"/>
                </a:lnTo>
                <a:lnTo>
                  <a:pt x="26320" y="65282"/>
                </a:lnTo>
                <a:lnTo>
                  <a:pt x="26320" y="65188"/>
                </a:lnTo>
                <a:lnTo>
                  <a:pt x="26226" y="65093"/>
                </a:lnTo>
                <a:lnTo>
                  <a:pt x="25660" y="65093"/>
                </a:lnTo>
                <a:lnTo>
                  <a:pt x="25188" y="65188"/>
                </a:lnTo>
                <a:lnTo>
                  <a:pt x="24528" y="65376"/>
                </a:lnTo>
                <a:lnTo>
                  <a:pt x="24528" y="65376"/>
                </a:lnTo>
                <a:lnTo>
                  <a:pt x="25000" y="65093"/>
                </a:lnTo>
                <a:lnTo>
                  <a:pt x="23679" y="64905"/>
                </a:lnTo>
                <a:lnTo>
                  <a:pt x="22547" y="64716"/>
                </a:lnTo>
                <a:lnTo>
                  <a:pt x="21603" y="64339"/>
                </a:lnTo>
                <a:lnTo>
                  <a:pt x="20660" y="63867"/>
                </a:lnTo>
                <a:lnTo>
                  <a:pt x="20943" y="63867"/>
                </a:lnTo>
                <a:lnTo>
                  <a:pt x="20377" y="63773"/>
                </a:lnTo>
                <a:lnTo>
                  <a:pt x="19339" y="63678"/>
                </a:lnTo>
                <a:lnTo>
                  <a:pt x="18868" y="63490"/>
                </a:lnTo>
                <a:lnTo>
                  <a:pt x="18396" y="63301"/>
                </a:lnTo>
                <a:lnTo>
                  <a:pt x="18585" y="63207"/>
                </a:lnTo>
                <a:lnTo>
                  <a:pt x="18868" y="63301"/>
                </a:lnTo>
                <a:lnTo>
                  <a:pt x="18019" y="62735"/>
                </a:lnTo>
                <a:lnTo>
                  <a:pt x="16981" y="62075"/>
                </a:lnTo>
                <a:lnTo>
                  <a:pt x="14811" y="60471"/>
                </a:lnTo>
                <a:lnTo>
                  <a:pt x="16415" y="61414"/>
                </a:lnTo>
                <a:lnTo>
                  <a:pt x="15660" y="60376"/>
                </a:lnTo>
                <a:close/>
                <a:moveTo>
                  <a:pt x="28867" y="65659"/>
                </a:moveTo>
                <a:lnTo>
                  <a:pt x="30660" y="65942"/>
                </a:lnTo>
                <a:lnTo>
                  <a:pt x="32547" y="66131"/>
                </a:lnTo>
                <a:lnTo>
                  <a:pt x="32075" y="66225"/>
                </a:lnTo>
                <a:lnTo>
                  <a:pt x="31320" y="66225"/>
                </a:lnTo>
                <a:lnTo>
                  <a:pt x="30566" y="66131"/>
                </a:lnTo>
                <a:lnTo>
                  <a:pt x="28867" y="65659"/>
                </a:lnTo>
                <a:close/>
                <a:moveTo>
                  <a:pt x="39150" y="0"/>
                </a:moveTo>
                <a:lnTo>
                  <a:pt x="39528" y="283"/>
                </a:lnTo>
                <a:lnTo>
                  <a:pt x="39622" y="378"/>
                </a:lnTo>
                <a:lnTo>
                  <a:pt x="41509" y="1038"/>
                </a:lnTo>
                <a:lnTo>
                  <a:pt x="40943" y="1132"/>
                </a:lnTo>
                <a:lnTo>
                  <a:pt x="40282" y="1227"/>
                </a:lnTo>
                <a:lnTo>
                  <a:pt x="38962" y="1038"/>
                </a:lnTo>
                <a:lnTo>
                  <a:pt x="37547" y="849"/>
                </a:lnTo>
                <a:lnTo>
                  <a:pt x="36320" y="661"/>
                </a:lnTo>
                <a:lnTo>
                  <a:pt x="36415" y="755"/>
                </a:lnTo>
                <a:lnTo>
                  <a:pt x="36415" y="849"/>
                </a:lnTo>
                <a:lnTo>
                  <a:pt x="35943" y="944"/>
                </a:lnTo>
                <a:lnTo>
                  <a:pt x="34150" y="1132"/>
                </a:lnTo>
                <a:lnTo>
                  <a:pt x="31698" y="1132"/>
                </a:lnTo>
                <a:lnTo>
                  <a:pt x="30660" y="1227"/>
                </a:lnTo>
                <a:lnTo>
                  <a:pt x="29716" y="1321"/>
                </a:lnTo>
                <a:lnTo>
                  <a:pt x="30377" y="1416"/>
                </a:lnTo>
                <a:lnTo>
                  <a:pt x="31037" y="1510"/>
                </a:lnTo>
                <a:lnTo>
                  <a:pt x="30094" y="1699"/>
                </a:lnTo>
                <a:lnTo>
                  <a:pt x="28773" y="2076"/>
                </a:lnTo>
                <a:lnTo>
                  <a:pt x="27924" y="2359"/>
                </a:lnTo>
                <a:lnTo>
                  <a:pt x="27924" y="2453"/>
                </a:lnTo>
                <a:lnTo>
                  <a:pt x="28207" y="2453"/>
                </a:lnTo>
                <a:lnTo>
                  <a:pt x="26509" y="3019"/>
                </a:lnTo>
                <a:lnTo>
                  <a:pt x="26792" y="2831"/>
                </a:lnTo>
                <a:lnTo>
                  <a:pt x="26792" y="2831"/>
                </a:lnTo>
                <a:lnTo>
                  <a:pt x="25660" y="2925"/>
                </a:lnTo>
                <a:lnTo>
                  <a:pt x="25754" y="2831"/>
                </a:lnTo>
                <a:lnTo>
                  <a:pt x="25377" y="2925"/>
                </a:lnTo>
                <a:lnTo>
                  <a:pt x="24905" y="3208"/>
                </a:lnTo>
                <a:lnTo>
                  <a:pt x="24056" y="3774"/>
                </a:lnTo>
                <a:lnTo>
                  <a:pt x="22264" y="4340"/>
                </a:lnTo>
                <a:lnTo>
                  <a:pt x="20471" y="5095"/>
                </a:lnTo>
                <a:lnTo>
                  <a:pt x="18679" y="5755"/>
                </a:lnTo>
                <a:lnTo>
                  <a:pt x="16981" y="6604"/>
                </a:lnTo>
                <a:lnTo>
                  <a:pt x="17453" y="6604"/>
                </a:lnTo>
                <a:lnTo>
                  <a:pt x="17830" y="6415"/>
                </a:lnTo>
                <a:lnTo>
                  <a:pt x="18868" y="6038"/>
                </a:lnTo>
                <a:lnTo>
                  <a:pt x="19905" y="5661"/>
                </a:lnTo>
                <a:lnTo>
                  <a:pt x="20377" y="5472"/>
                </a:lnTo>
                <a:lnTo>
                  <a:pt x="20943" y="5378"/>
                </a:lnTo>
                <a:lnTo>
                  <a:pt x="20943" y="5378"/>
                </a:lnTo>
                <a:lnTo>
                  <a:pt x="19528" y="6038"/>
                </a:lnTo>
                <a:lnTo>
                  <a:pt x="19528" y="6038"/>
                </a:lnTo>
                <a:lnTo>
                  <a:pt x="20094" y="5944"/>
                </a:lnTo>
                <a:lnTo>
                  <a:pt x="18396" y="7076"/>
                </a:lnTo>
                <a:lnTo>
                  <a:pt x="20849" y="6038"/>
                </a:lnTo>
                <a:lnTo>
                  <a:pt x="23396" y="5095"/>
                </a:lnTo>
                <a:lnTo>
                  <a:pt x="26037" y="4246"/>
                </a:lnTo>
                <a:lnTo>
                  <a:pt x="28679" y="3397"/>
                </a:lnTo>
                <a:lnTo>
                  <a:pt x="28301" y="3491"/>
                </a:lnTo>
                <a:lnTo>
                  <a:pt x="28773" y="3208"/>
                </a:lnTo>
                <a:lnTo>
                  <a:pt x="30283" y="2736"/>
                </a:lnTo>
                <a:lnTo>
                  <a:pt x="29905" y="2831"/>
                </a:lnTo>
                <a:lnTo>
                  <a:pt x="29056" y="2831"/>
                </a:lnTo>
                <a:lnTo>
                  <a:pt x="28584" y="2642"/>
                </a:lnTo>
                <a:lnTo>
                  <a:pt x="30566" y="2548"/>
                </a:lnTo>
                <a:lnTo>
                  <a:pt x="32641" y="2548"/>
                </a:lnTo>
                <a:lnTo>
                  <a:pt x="37264" y="2831"/>
                </a:lnTo>
                <a:lnTo>
                  <a:pt x="39528" y="3019"/>
                </a:lnTo>
                <a:lnTo>
                  <a:pt x="43490" y="3019"/>
                </a:lnTo>
                <a:lnTo>
                  <a:pt x="44339" y="2831"/>
                </a:lnTo>
                <a:lnTo>
                  <a:pt x="45094" y="2736"/>
                </a:lnTo>
                <a:lnTo>
                  <a:pt x="45943" y="3114"/>
                </a:lnTo>
                <a:lnTo>
                  <a:pt x="46886" y="3397"/>
                </a:lnTo>
                <a:lnTo>
                  <a:pt x="48678" y="3963"/>
                </a:lnTo>
                <a:lnTo>
                  <a:pt x="50565" y="4434"/>
                </a:lnTo>
                <a:lnTo>
                  <a:pt x="51509" y="4717"/>
                </a:lnTo>
                <a:lnTo>
                  <a:pt x="52358" y="5189"/>
                </a:lnTo>
                <a:lnTo>
                  <a:pt x="51792" y="4812"/>
                </a:lnTo>
                <a:lnTo>
                  <a:pt x="53584" y="5849"/>
                </a:lnTo>
                <a:lnTo>
                  <a:pt x="55376" y="6981"/>
                </a:lnTo>
                <a:lnTo>
                  <a:pt x="56320" y="7642"/>
                </a:lnTo>
                <a:lnTo>
                  <a:pt x="57169" y="8302"/>
                </a:lnTo>
                <a:lnTo>
                  <a:pt x="57924" y="9057"/>
                </a:lnTo>
                <a:lnTo>
                  <a:pt x="58678" y="9906"/>
                </a:lnTo>
                <a:lnTo>
                  <a:pt x="62357" y="14057"/>
                </a:lnTo>
                <a:lnTo>
                  <a:pt x="64622" y="16887"/>
                </a:lnTo>
                <a:lnTo>
                  <a:pt x="66697" y="19623"/>
                </a:lnTo>
                <a:lnTo>
                  <a:pt x="66603" y="19151"/>
                </a:lnTo>
                <a:lnTo>
                  <a:pt x="66603" y="18774"/>
                </a:lnTo>
                <a:lnTo>
                  <a:pt x="67357" y="20472"/>
                </a:lnTo>
                <a:lnTo>
                  <a:pt x="68772" y="23962"/>
                </a:lnTo>
                <a:lnTo>
                  <a:pt x="68867" y="24151"/>
                </a:lnTo>
                <a:lnTo>
                  <a:pt x="69810" y="26792"/>
                </a:lnTo>
                <a:lnTo>
                  <a:pt x="70565" y="29245"/>
                </a:lnTo>
                <a:lnTo>
                  <a:pt x="70754" y="30283"/>
                </a:lnTo>
                <a:lnTo>
                  <a:pt x="70848" y="31037"/>
                </a:lnTo>
                <a:lnTo>
                  <a:pt x="70848" y="31604"/>
                </a:lnTo>
                <a:lnTo>
                  <a:pt x="70754" y="31792"/>
                </a:lnTo>
                <a:lnTo>
                  <a:pt x="70565" y="31887"/>
                </a:lnTo>
                <a:lnTo>
                  <a:pt x="69433" y="36698"/>
                </a:lnTo>
                <a:lnTo>
                  <a:pt x="68206" y="41698"/>
                </a:lnTo>
                <a:lnTo>
                  <a:pt x="68584" y="41037"/>
                </a:lnTo>
                <a:lnTo>
                  <a:pt x="68961" y="40188"/>
                </a:lnTo>
                <a:lnTo>
                  <a:pt x="69244" y="40471"/>
                </a:lnTo>
                <a:lnTo>
                  <a:pt x="69244" y="40849"/>
                </a:lnTo>
                <a:lnTo>
                  <a:pt x="69244" y="41226"/>
                </a:lnTo>
                <a:lnTo>
                  <a:pt x="69055" y="41698"/>
                </a:lnTo>
                <a:lnTo>
                  <a:pt x="68489" y="42924"/>
                </a:lnTo>
                <a:lnTo>
                  <a:pt x="67735" y="44150"/>
                </a:lnTo>
                <a:lnTo>
                  <a:pt x="66791" y="45377"/>
                </a:lnTo>
                <a:lnTo>
                  <a:pt x="65942" y="46509"/>
                </a:lnTo>
                <a:lnTo>
                  <a:pt x="64716" y="47924"/>
                </a:lnTo>
                <a:lnTo>
                  <a:pt x="65565" y="47641"/>
                </a:lnTo>
                <a:lnTo>
                  <a:pt x="65093" y="48301"/>
                </a:lnTo>
                <a:lnTo>
                  <a:pt x="64433" y="48962"/>
                </a:lnTo>
                <a:lnTo>
                  <a:pt x="63112" y="50188"/>
                </a:lnTo>
                <a:lnTo>
                  <a:pt x="63678" y="48962"/>
                </a:lnTo>
                <a:lnTo>
                  <a:pt x="64244" y="47641"/>
                </a:lnTo>
                <a:lnTo>
                  <a:pt x="65754" y="44811"/>
                </a:lnTo>
                <a:lnTo>
                  <a:pt x="67169" y="42169"/>
                </a:lnTo>
                <a:lnTo>
                  <a:pt x="67735" y="41037"/>
                </a:lnTo>
                <a:lnTo>
                  <a:pt x="68206" y="40094"/>
                </a:lnTo>
                <a:lnTo>
                  <a:pt x="68206" y="39811"/>
                </a:lnTo>
                <a:lnTo>
                  <a:pt x="68301" y="39622"/>
                </a:lnTo>
                <a:lnTo>
                  <a:pt x="68301" y="39717"/>
                </a:lnTo>
                <a:lnTo>
                  <a:pt x="68395" y="39339"/>
                </a:lnTo>
                <a:lnTo>
                  <a:pt x="68772" y="37735"/>
                </a:lnTo>
                <a:lnTo>
                  <a:pt x="69055" y="36037"/>
                </a:lnTo>
                <a:lnTo>
                  <a:pt x="69150" y="32924"/>
                </a:lnTo>
                <a:lnTo>
                  <a:pt x="69150" y="30849"/>
                </a:lnTo>
                <a:lnTo>
                  <a:pt x="69150" y="28679"/>
                </a:lnTo>
                <a:lnTo>
                  <a:pt x="68961" y="28773"/>
                </a:lnTo>
                <a:lnTo>
                  <a:pt x="68961" y="29056"/>
                </a:lnTo>
                <a:lnTo>
                  <a:pt x="68678" y="28302"/>
                </a:lnTo>
                <a:lnTo>
                  <a:pt x="68395" y="27453"/>
                </a:lnTo>
                <a:lnTo>
                  <a:pt x="68018" y="25755"/>
                </a:lnTo>
                <a:lnTo>
                  <a:pt x="67923" y="25283"/>
                </a:lnTo>
                <a:lnTo>
                  <a:pt x="67923" y="25472"/>
                </a:lnTo>
                <a:lnTo>
                  <a:pt x="67546" y="24906"/>
                </a:lnTo>
                <a:lnTo>
                  <a:pt x="67074" y="24245"/>
                </a:lnTo>
                <a:lnTo>
                  <a:pt x="66980" y="24057"/>
                </a:lnTo>
                <a:lnTo>
                  <a:pt x="65471" y="22264"/>
                </a:lnTo>
                <a:lnTo>
                  <a:pt x="64810" y="21415"/>
                </a:lnTo>
                <a:lnTo>
                  <a:pt x="64339" y="20755"/>
                </a:lnTo>
                <a:lnTo>
                  <a:pt x="64622" y="20943"/>
                </a:lnTo>
                <a:lnTo>
                  <a:pt x="64527" y="20755"/>
                </a:lnTo>
                <a:lnTo>
                  <a:pt x="64339" y="20472"/>
                </a:lnTo>
                <a:lnTo>
                  <a:pt x="63301" y="19434"/>
                </a:lnTo>
                <a:lnTo>
                  <a:pt x="62357" y="18585"/>
                </a:lnTo>
                <a:lnTo>
                  <a:pt x="62452" y="18679"/>
                </a:lnTo>
                <a:lnTo>
                  <a:pt x="62357" y="18868"/>
                </a:lnTo>
                <a:lnTo>
                  <a:pt x="61508" y="18019"/>
                </a:lnTo>
                <a:lnTo>
                  <a:pt x="61791" y="18396"/>
                </a:lnTo>
                <a:lnTo>
                  <a:pt x="60848" y="17547"/>
                </a:lnTo>
                <a:lnTo>
                  <a:pt x="60471" y="17076"/>
                </a:lnTo>
                <a:lnTo>
                  <a:pt x="60471" y="16981"/>
                </a:lnTo>
                <a:lnTo>
                  <a:pt x="60565" y="17076"/>
                </a:lnTo>
                <a:lnTo>
                  <a:pt x="61225" y="17547"/>
                </a:lnTo>
                <a:lnTo>
                  <a:pt x="58961" y="15566"/>
                </a:lnTo>
                <a:lnTo>
                  <a:pt x="59527" y="16227"/>
                </a:lnTo>
                <a:lnTo>
                  <a:pt x="58584" y="15566"/>
                </a:lnTo>
                <a:lnTo>
                  <a:pt x="57641" y="14906"/>
                </a:lnTo>
                <a:lnTo>
                  <a:pt x="57546" y="15000"/>
                </a:lnTo>
                <a:lnTo>
                  <a:pt x="57452" y="15094"/>
                </a:lnTo>
                <a:lnTo>
                  <a:pt x="58301" y="15660"/>
                </a:lnTo>
                <a:lnTo>
                  <a:pt x="59056" y="16227"/>
                </a:lnTo>
                <a:lnTo>
                  <a:pt x="60471" y="17547"/>
                </a:lnTo>
                <a:lnTo>
                  <a:pt x="61886" y="18774"/>
                </a:lnTo>
                <a:lnTo>
                  <a:pt x="62640" y="19340"/>
                </a:lnTo>
                <a:lnTo>
                  <a:pt x="63395" y="19906"/>
                </a:lnTo>
                <a:lnTo>
                  <a:pt x="62829" y="19528"/>
                </a:lnTo>
                <a:lnTo>
                  <a:pt x="62074" y="19057"/>
                </a:lnTo>
                <a:lnTo>
                  <a:pt x="62074" y="19245"/>
                </a:lnTo>
                <a:lnTo>
                  <a:pt x="62357" y="19717"/>
                </a:lnTo>
                <a:lnTo>
                  <a:pt x="63584" y="21415"/>
                </a:lnTo>
                <a:lnTo>
                  <a:pt x="65093" y="23207"/>
                </a:lnTo>
                <a:lnTo>
                  <a:pt x="65754" y="23962"/>
                </a:lnTo>
                <a:lnTo>
                  <a:pt x="66225" y="24434"/>
                </a:lnTo>
                <a:lnTo>
                  <a:pt x="66414" y="24528"/>
                </a:lnTo>
                <a:lnTo>
                  <a:pt x="66320" y="24057"/>
                </a:lnTo>
                <a:lnTo>
                  <a:pt x="66697" y="24906"/>
                </a:lnTo>
                <a:lnTo>
                  <a:pt x="67074" y="26038"/>
                </a:lnTo>
                <a:lnTo>
                  <a:pt x="66414" y="24811"/>
                </a:lnTo>
                <a:lnTo>
                  <a:pt x="66791" y="25566"/>
                </a:lnTo>
                <a:lnTo>
                  <a:pt x="67169" y="26321"/>
                </a:lnTo>
                <a:lnTo>
                  <a:pt x="67263" y="26415"/>
                </a:lnTo>
                <a:lnTo>
                  <a:pt x="67923" y="28679"/>
                </a:lnTo>
                <a:lnTo>
                  <a:pt x="68206" y="29339"/>
                </a:lnTo>
                <a:lnTo>
                  <a:pt x="68678" y="30471"/>
                </a:lnTo>
                <a:lnTo>
                  <a:pt x="68772" y="30660"/>
                </a:lnTo>
                <a:lnTo>
                  <a:pt x="68678" y="30660"/>
                </a:lnTo>
                <a:lnTo>
                  <a:pt x="68395" y="30377"/>
                </a:lnTo>
                <a:lnTo>
                  <a:pt x="68206" y="30094"/>
                </a:lnTo>
                <a:lnTo>
                  <a:pt x="68206" y="30566"/>
                </a:lnTo>
                <a:lnTo>
                  <a:pt x="68301" y="31037"/>
                </a:lnTo>
                <a:lnTo>
                  <a:pt x="68395" y="31509"/>
                </a:lnTo>
                <a:lnTo>
                  <a:pt x="68395" y="31887"/>
                </a:lnTo>
                <a:lnTo>
                  <a:pt x="68301" y="31792"/>
                </a:lnTo>
                <a:lnTo>
                  <a:pt x="68301" y="31698"/>
                </a:lnTo>
                <a:lnTo>
                  <a:pt x="68301" y="31415"/>
                </a:lnTo>
                <a:lnTo>
                  <a:pt x="68018" y="30094"/>
                </a:lnTo>
                <a:lnTo>
                  <a:pt x="67735" y="28868"/>
                </a:lnTo>
                <a:lnTo>
                  <a:pt x="68112" y="31698"/>
                </a:lnTo>
                <a:lnTo>
                  <a:pt x="68206" y="33113"/>
                </a:lnTo>
                <a:lnTo>
                  <a:pt x="68206" y="34528"/>
                </a:lnTo>
                <a:lnTo>
                  <a:pt x="68112" y="35943"/>
                </a:lnTo>
                <a:lnTo>
                  <a:pt x="67923" y="37358"/>
                </a:lnTo>
                <a:lnTo>
                  <a:pt x="67546" y="38679"/>
                </a:lnTo>
                <a:lnTo>
                  <a:pt x="67074" y="40000"/>
                </a:lnTo>
                <a:lnTo>
                  <a:pt x="67263" y="39717"/>
                </a:lnTo>
                <a:lnTo>
                  <a:pt x="67357" y="39622"/>
                </a:lnTo>
                <a:lnTo>
                  <a:pt x="67357" y="39717"/>
                </a:lnTo>
                <a:lnTo>
                  <a:pt x="67263" y="40377"/>
                </a:lnTo>
                <a:lnTo>
                  <a:pt x="66980" y="41226"/>
                </a:lnTo>
                <a:lnTo>
                  <a:pt x="66791" y="41509"/>
                </a:lnTo>
                <a:lnTo>
                  <a:pt x="66697" y="41603"/>
                </a:lnTo>
                <a:lnTo>
                  <a:pt x="66414" y="42075"/>
                </a:lnTo>
                <a:lnTo>
                  <a:pt x="65754" y="43962"/>
                </a:lnTo>
                <a:lnTo>
                  <a:pt x="64905" y="46132"/>
                </a:lnTo>
                <a:lnTo>
                  <a:pt x="64150" y="47547"/>
                </a:lnTo>
                <a:lnTo>
                  <a:pt x="63395" y="48867"/>
                </a:lnTo>
                <a:lnTo>
                  <a:pt x="62546" y="50094"/>
                </a:lnTo>
                <a:lnTo>
                  <a:pt x="61697" y="51320"/>
                </a:lnTo>
                <a:lnTo>
                  <a:pt x="60376" y="52452"/>
                </a:lnTo>
                <a:lnTo>
                  <a:pt x="59810" y="53112"/>
                </a:lnTo>
                <a:lnTo>
                  <a:pt x="59244" y="53773"/>
                </a:lnTo>
                <a:lnTo>
                  <a:pt x="59999" y="53301"/>
                </a:lnTo>
                <a:lnTo>
                  <a:pt x="59905" y="53490"/>
                </a:lnTo>
                <a:lnTo>
                  <a:pt x="58018" y="54999"/>
                </a:lnTo>
                <a:lnTo>
                  <a:pt x="57075" y="55660"/>
                </a:lnTo>
                <a:lnTo>
                  <a:pt x="56037" y="56226"/>
                </a:lnTo>
                <a:lnTo>
                  <a:pt x="57924" y="54716"/>
                </a:lnTo>
                <a:lnTo>
                  <a:pt x="58867" y="53867"/>
                </a:lnTo>
                <a:lnTo>
                  <a:pt x="59716" y="53018"/>
                </a:lnTo>
                <a:lnTo>
                  <a:pt x="58961" y="53679"/>
                </a:lnTo>
                <a:lnTo>
                  <a:pt x="58207" y="54245"/>
                </a:lnTo>
                <a:lnTo>
                  <a:pt x="56603" y="55282"/>
                </a:lnTo>
                <a:lnTo>
                  <a:pt x="54905" y="56226"/>
                </a:lnTo>
                <a:lnTo>
                  <a:pt x="53301" y="57263"/>
                </a:lnTo>
                <a:lnTo>
                  <a:pt x="52735" y="57452"/>
                </a:lnTo>
                <a:lnTo>
                  <a:pt x="51509" y="57924"/>
                </a:lnTo>
                <a:lnTo>
                  <a:pt x="47829" y="59527"/>
                </a:lnTo>
                <a:lnTo>
                  <a:pt x="43962" y="61226"/>
                </a:lnTo>
                <a:lnTo>
                  <a:pt x="42358" y="61886"/>
                </a:lnTo>
                <a:lnTo>
                  <a:pt x="41414" y="62169"/>
                </a:lnTo>
                <a:lnTo>
                  <a:pt x="39433" y="62452"/>
                </a:lnTo>
                <a:lnTo>
                  <a:pt x="37169" y="62641"/>
                </a:lnTo>
                <a:lnTo>
                  <a:pt x="33679" y="62829"/>
                </a:lnTo>
                <a:lnTo>
                  <a:pt x="31226" y="62924"/>
                </a:lnTo>
                <a:lnTo>
                  <a:pt x="29528" y="62924"/>
                </a:lnTo>
                <a:lnTo>
                  <a:pt x="28301" y="62735"/>
                </a:lnTo>
                <a:lnTo>
                  <a:pt x="27075" y="62546"/>
                </a:lnTo>
                <a:lnTo>
                  <a:pt x="25754" y="62263"/>
                </a:lnTo>
                <a:lnTo>
                  <a:pt x="24622" y="61886"/>
                </a:lnTo>
                <a:lnTo>
                  <a:pt x="23396" y="61414"/>
                </a:lnTo>
                <a:lnTo>
                  <a:pt x="21320" y="60565"/>
                </a:lnTo>
                <a:lnTo>
                  <a:pt x="21509" y="60754"/>
                </a:lnTo>
                <a:lnTo>
                  <a:pt x="21698" y="60848"/>
                </a:lnTo>
                <a:lnTo>
                  <a:pt x="22169" y="61131"/>
                </a:lnTo>
                <a:lnTo>
                  <a:pt x="21037" y="60659"/>
                </a:lnTo>
                <a:lnTo>
                  <a:pt x="19434" y="59905"/>
                </a:lnTo>
                <a:lnTo>
                  <a:pt x="15754" y="57924"/>
                </a:lnTo>
                <a:lnTo>
                  <a:pt x="12453" y="56037"/>
                </a:lnTo>
                <a:lnTo>
                  <a:pt x="11415" y="55377"/>
                </a:lnTo>
                <a:lnTo>
                  <a:pt x="11226" y="55188"/>
                </a:lnTo>
                <a:lnTo>
                  <a:pt x="11132" y="55094"/>
                </a:lnTo>
                <a:lnTo>
                  <a:pt x="10377" y="54433"/>
                </a:lnTo>
                <a:lnTo>
                  <a:pt x="9717" y="53679"/>
                </a:lnTo>
                <a:lnTo>
                  <a:pt x="9717" y="53962"/>
                </a:lnTo>
                <a:lnTo>
                  <a:pt x="9622" y="54150"/>
                </a:lnTo>
                <a:lnTo>
                  <a:pt x="9528" y="54245"/>
                </a:lnTo>
                <a:lnTo>
                  <a:pt x="9434" y="54245"/>
                </a:lnTo>
                <a:lnTo>
                  <a:pt x="9151" y="54056"/>
                </a:lnTo>
                <a:lnTo>
                  <a:pt x="8868" y="53679"/>
                </a:lnTo>
                <a:lnTo>
                  <a:pt x="8585" y="53301"/>
                </a:lnTo>
                <a:lnTo>
                  <a:pt x="8302" y="52829"/>
                </a:lnTo>
                <a:lnTo>
                  <a:pt x="8302" y="52546"/>
                </a:lnTo>
                <a:lnTo>
                  <a:pt x="8302" y="52452"/>
                </a:lnTo>
                <a:lnTo>
                  <a:pt x="8396" y="52452"/>
                </a:lnTo>
                <a:lnTo>
                  <a:pt x="7924" y="52263"/>
                </a:lnTo>
                <a:lnTo>
                  <a:pt x="7358" y="51886"/>
                </a:lnTo>
                <a:lnTo>
                  <a:pt x="6038" y="50660"/>
                </a:lnTo>
                <a:lnTo>
                  <a:pt x="5849" y="50377"/>
                </a:lnTo>
                <a:lnTo>
                  <a:pt x="5566" y="50094"/>
                </a:lnTo>
                <a:lnTo>
                  <a:pt x="5566" y="50188"/>
                </a:lnTo>
                <a:lnTo>
                  <a:pt x="4811" y="49339"/>
                </a:lnTo>
                <a:lnTo>
                  <a:pt x="4717" y="49150"/>
                </a:lnTo>
                <a:lnTo>
                  <a:pt x="5189" y="49433"/>
                </a:lnTo>
                <a:lnTo>
                  <a:pt x="5377" y="49528"/>
                </a:lnTo>
                <a:lnTo>
                  <a:pt x="5472" y="49716"/>
                </a:lnTo>
                <a:lnTo>
                  <a:pt x="5660" y="50094"/>
                </a:lnTo>
                <a:lnTo>
                  <a:pt x="5377" y="49056"/>
                </a:lnTo>
                <a:lnTo>
                  <a:pt x="5000" y="48113"/>
                </a:lnTo>
                <a:lnTo>
                  <a:pt x="4057" y="45660"/>
                </a:lnTo>
                <a:lnTo>
                  <a:pt x="3585" y="44150"/>
                </a:lnTo>
                <a:lnTo>
                  <a:pt x="3208" y="42358"/>
                </a:lnTo>
                <a:lnTo>
                  <a:pt x="3396" y="42547"/>
                </a:lnTo>
                <a:lnTo>
                  <a:pt x="3491" y="42452"/>
                </a:lnTo>
                <a:lnTo>
                  <a:pt x="3585" y="42547"/>
                </a:lnTo>
                <a:lnTo>
                  <a:pt x="3774" y="42641"/>
                </a:lnTo>
                <a:lnTo>
                  <a:pt x="3679" y="40849"/>
                </a:lnTo>
                <a:lnTo>
                  <a:pt x="3585" y="38962"/>
                </a:lnTo>
                <a:lnTo>
                  <a:pt x="3679" y="37169"/>
                </a:lnTo>
                <a:lnTo>
                  <a:pt x="3774" y="36320"/>
                </a:lnTo>
                <a:lnTo>
                  <a:pt x="4057" y="35566"/>
                </a:lnTo>
                <a:lnTo>
                  <a:pt x="4434" y="33585"/>
                </a:lnTo>
                <a:lnTo>
                  <a:pt x="4434" y="33962"/>
                </a:lnTo>
                <a:lnTo>
                  <a:pt x="4528" y="34245"/>
                </a:lnTo>
                <a:lnTo>
                  <a:pt x="4717" y="32264"/>
                </a:lnTo>
                <a:lnTo>
                  <a:pt x="5189" y="30283"/>
                </a:lnTo>
                <a:lnTo>
                  <a:pt x="5755" y="28302"/>
                </a:lnTo>
                <a:lnTo>
                  <a:pt x="6604" y="26321"/>
                </a:lnTo>
                <a:lnTo>
                  <a:pt x="7453" y="24340"/>
                </a:lnTo>
                <a:lnTo>
                  <a:pt x="8585" y="22547"/>
                </a:lnTo>
                <a:lnTo>
                  <a:pt x="9717" y="20755"/>
                </a:lnTo>
                <a:lnTo>
                  <a:pt x="10943" y="19245"/>
                </a:lnTo>
                <a:lnTo>
                  <a:pt x="10849" y="19057"/>
                </a:lnTo>
                <a:lnTo>
                  <a:pt x="10849" y="18868"/>
                </a:lnTo>
                <a:lnTo>
                  <a:pt x="11132" y="18396"/>
                </a:lnTo>
                <a:lnTo>
                  <a:pt x="11604" y="17830"/>
                </a:lnTo>
                <a:lnTo>
                  <a:pt x="12264" y="17076"/>
                </a:lnTo>
                <a:lnTo>
                  <a:pt x="14151" y="15472"/>
                </a:lnTo>
                <a:lnTo>
                  <a:pt x="16415" y="13585"/>
                </a:lnTo>
                <a:lnTo>
                  <a:pt x="18868" y="11793"/>
                </a:lnTo>
                <a:lnTo>
                  <a:pt x="21226" y="10095"/>
                </a:lnTo>
                <a:lnTo>
                  <a:pt x="23302" y="8868"/>
                </a:lnTo>
                <a:lnTo>
                  <a:pt x="24717" y="8113"/>
                </a:lnTo>
                <a:lnTo>
                  <a:pt x="24245" y="8491"/>
                </a:lnTo>
                <a:lnTo>
                  <a:pt x="23773" y="8774"/>
                </a:lnTo>
                <a:lnTo>
                  <a:pt x="24811" y="8208"/>
                </a:lnTo>
                <a:lnTo>
                  <a:pt x="25566" y="7830"/>
                </a:lnTo>
                <a:lnTo>
                  <a:pt x="27452" y="6981"/>
                </a:lnTo>
                <a:lnTo>
                  <a:pt x="27264" y="6981"/>
                </a:lnTo>
                <a:lnTo>
                  <a:pt x="26981" y="6887"/>
                </a:lnTo>
                <a:lnTo>
                  <a:pt x="27830" y="6604"/>
                </a:lnTo>
                <a:lnTo>
                  <a:pt x="29056" y="6132"/>
                </a:lnTo>
                <a:lnTo>
                  <a:pt x="28679" y="6415"/>
                </a:lnTo>
                <a:lnTo>
                  <a:pt x="29056" y="6510"/>
                </a:lnTo>
                <a:lnTo>
                  <a:pt x="28962" y="6698"/>
                </a:lnTo>
                <a:lnTo>
                  <a:pt x="30283" y="6227"/>
                </a:lnTo>
                <a:lnTo>
                  <a:pt x="31698" y="5755"/>
                </a:lnTo>
                <a:lnTo>
                  <a:pt x="33113" y="5378"/>
                </a:lnTo>
                <a:lnTo>
                  <a:pt x="33867" y="5189"/>
                </a:lnTo>
                <a:lnTo>
                  <a:pt x="34169" y="5151"/>
                </a:lnTo>
                <a:lnTo>
                  <a:pt x="34169" y="5151"/>
                </a:lnTo>
                <a:lnTo>
                  <a:pt x="34905" y="4906"/>
                </a:lnTo>
                <a:lnTo>
                  <a:pt x="35754" y="4812"/>
                </a:lnTo>
                <a:lnTo>
                  <a:pt x="36603" y="4812"/>
                </a:lnTo>
                <a:lnTo>
                  <a:pt x="37547" y="4717"/>
                </a:lnTo>
                <a:lnTo>
                  <a:pt x="37830" y="4717"/>
                </a:lnTo>
                <a:lnTo>
                  <a:pt x="38396" y="4529"/>
                </a:lnTo>
                <a:lnTo>
                  <a:pt x="38867" y="4340"/>
                </a:lnTo>
                <a:lnTo>
                  <a:pt x="38867" y="4623"/>
                </a:lnTo>
                <a:lnTo>
                  <a:pt x="42735" y="4340"/>
                </a:lnTo>
                <a:lnTo>
                  <a:pt x="43207" y="4529"/>
                </a:lnTo>
                <a:lnTo>
                  <a:pt x="43018" y="4529"/>
                </a:lnTo>
                <a:lnTo>
                  <a:pt x="43867" y="4623"/>
                </a:lnTo>
                <a:lnTo>
                  <a:pt x="44811" y="4434"/>
                </a:lnTo>
                <a:lnTo>
                  <a:pt x="45094" y="4717"/>
                </a:lnTo>
                <a:lnTo>
                  <a:pt x="45754" y="4906"/>
                </a:lnTo>
                <a:lnTo>
                  <a:pt x="47546" y="5189"/>
                </a:lnTo>
                <a:lnTo>
                  <a:pt x="49622" y="5566"/>
                </a:lnTo>
                <a:lnTo>
                  <a:pt x="51131" y="5849"/>
                </a:lnTo>
                <a:lnTo>
                  <a:pt x="51131" y="5849"/>
                </a:lnTo>
                <a:lnTo>
                  <a:pt x="49244" y="5095"/>
                </a:lnTo>
                <a:lnTo>
                  <a:pt x="46886" y="4529"/>
                </a:lnTo>
                <a:lnTo>
                  <a:pt x="44433" y="3963"/>
                </a:lnTo>
                <a:lnTo>
                  <a:pt x="41980" y="3491"/>
                </a:lnTo>
                <a:lnTo>
                  <a:pt x="39528" y="3302"/>
                </a:lnTo>
                <a:lnTo>
                  <a:pt x="37358" y="3208"/>
                </a:lnTo>
                <a:lnTo>
                  <a:pt x="36415" y="3208"/>
                </a:lnTo>
                <a:lnTo>
                  <a:pt x="35565" y="3302"/>
                </a:lnTo>
                <a:lnTo>
                  <a:pt x="34811" y="3491"/>
                </a:lnTo>
                <a:lnTo>
                  <a:pt x="34150" y="3680"/>
                </a:lnTo>
                <a:lnTo>
                  <a:pt x="33490" y="3585"/>
                </a:lnTo>
                <a:lnTo>
                  <a:pt x="32830" y="3491"/>
                </a:lnTo>
                <a:lnTo>
                  <a:pt x="31509" y="3585"/>
                </a:lnTo>
                <a:lnTo>
                  <a:pt x="30000" y="3868"/>
                </a:lnTo>
                <a:lnTo>
                  <a:pt x="28490" y="4246"/>
                </a:lnTo>
                <a:lnTo>
                  <a:pt x="26981" y="4812"/>
                </a:lnTo>
                <a:lnTo>
                  <a:pt x="25471" y="5472"/>
                </a:lnTo>
                <a:lnTo>
                  <a:pt x="23868" y="6321"/>
                </a:lnTo>
                <a:lnTo>
                  <a:pt x="22358" y="7170"/>
                </a:lnTo>
                <a:lnTo>
                  <a:pt x="20849" y="8113"/>
                </a:lnTo>
                <a:lnTo>
                  <a:pt x="19339" y="9151"/>
                </a:lnTo>
                <a:lnTo>
                  <a:pt x="17924" y="10283"/>
                </a:lnTo>
                <a:lnTo>
                  <a:pt x="16604" y="11321"/>
                </a:lnTo>
                <a:lnTo>
                  <a:pt x="14056" y="13491"/>
                </a:lnTo>
                <a:lnTo>
                  <a:pt x="12075" y="15472"/>
                </a:lnTo>
                <a:lnTo>
                  <a:pt x="9717" y="18491"/>
                </a:lnTo>
                <a:lnTo>
                  <a:pt x="10000" y="17830"/>
                </a:lnTo>
                <a:lnTo>
                  <a:pt x="10377" y="17264"/>
                </a:lnTo>
                <a:lnTo>
                  <a:pt x="9717" y="18113"/>
                </a:lnTo>
                <a:lnTo>
                  <a:pt x="9056" y="19057"/>
                </a:lnTo>
                <a:lnTo>
                  <a:pt x="9151" y="19245"/>
                </a:lnTo>
                <a:lnTo>
                  <a:pt x="8396" y="20189"/>
                </a:lnTo>
                <a:lnTo>
                  <a:pt x="9151" y="18774"/>
                </a:lnTo>
                <a:lnTo>
                  <a:pt x="8019" y="20377"/>
                </a:lnTo>
                <a:lnTo>
                  <a:pt x="7075" y="22075"/>
                </a:lnTo>
                <a:lnTo>
                  <a:pt x="6226" y="23868"/>
                </a:lnTo>
                <a:lnTo>
                  <a:pt x="5472" y="25755"/>
                </a:lnTo>
                <a:lnTo>
                  <a:pt x="4151" y="29434"/>
                </a:lnTo>
                <a:lnTo>
                  <a:pt x="2924" y="32924"/>
                </a:lnTo>
                <a:lnTo>
                  <a:pt x="3019" y="33113"/>
                </a:lnTo>
                <a:lnTo>
                  <a:pt x="2924" y="33773"/>
                </a:lnTo>
                <a:lnTo>
                  <a:pt x="2453" y="36509"/>
                </a:lnTo>
                <a:lnTo>
                  <a:pt x="1981" y="39434"/>
                </a:lnTo>
                <a:lnTo>
                  <a:pt x="1981" y="39528"/>
                </a:lnTo>
                <a:lnTo>
                  <a:pt x="1981" y="39905"/>
                </a:lnTo>
                <a:lnTo>
                  <a:pt x="1792" y="41415"/>
                </a:lnTo>
                <a:lnTo>
                  <a:pt x="1698" y="42358"/>
                </a:lnTo>
                <a:lnTo>
                  <a:pt x="1698" y="43301"/>
                </a:lnTo>
                <a:lnTo>
                  <a:pt x="1792" y="44245"/>
                </a:lnTo>
                <a:lnTo>
                  <a:pt x="1887" y="44999"/>
                </a:lnTo>
                <a:lnTo>
                  <a:pt x="2170" y="46603"/>
                </a:lnTo>
                <a:lnTo>
                  <a:pt x="2170" y="46603"/>
                </a:lnTo>
                <a:lnTo>
                  <a:pt x="1887" y="46415"/>
                </a:lnTo>
                <a:lnTo>
                  <a:pt x="1792" y="46320"/>
                </a:lnTo>
                <a:lnTo>
                  <a:pt x="1792" y="46509"/>
                </a:lnTo>
                <a:lnTo>
                  <a:pt x="1981" y="46981"/>
                </a:lnTo>
                <a:lnTo>
                  <a:pt x="1415" y="46132"/>
                </a:lnTo>
                <a:lnTo>
                  <a:pt x="1509" y="46509"/>
                </a:lnTo>
                <a:lnTo>
                  <a:pt x="1321" y="46981"/>
                </a:lnTo>
                <a:lnTo>
                  <a:pt x="472" y="45471"/>
                </a:lnTo>
                <a:lnTo>
                  <a:pt x="377" y="45565"/>
                </a:lnTo>
                <a:lnTo>
                  <a:pt x="283" y="45660"/>
                </a:lnTo>
                <a:lnTo>
                  <a:pt x="189" y="45660"/>
                </a:lnTo>
                <a:lnTo>
                  <a:pt x="0" y="45565"/>
                </a:lnTo>
                <a:lnTo>
                  <a:pt x="0" y="45565"/>
                </a:lnTo>
                <a:lnTo>
                  <a:pt x="1038" y="47924"/>
                </a:lnTo>
                <a:lnTo>
                  <a:pt x="2264" y="50282"/>
                </a:lnTo>
                <a:lnTo>
                  <a:pt x="2075" y="49905"/>
                </a:lnTo>
                <a:lnTo>
                  <a:pt x="2170" y="49528"/>
                </a:lnTo>
                <a:lnTo>
                  <a:pt x="2736" y="50188"/>
                </a:lnTo>
                <a:lnTo>
                  <a:pt x="3208" y="50660"/>
                </a:lnTo>
                <a:lnTo>
                  <a:pt x="3396" y="50943"/>
                </a:lnTo>
                <a:lnTo>
                  <a:pt x="3396" y="51037"/>
                </a:lnTo>
                <a:lnTo>
                  <a:pt x="3302" y="50943"/>
                </a:lnTo>
                <a:lnTo>
                  <a:pt x="3302" y="50943"/>
                </a:lnTo>
                <a:lnTo>
                  <a:pt x="3585" y="51320"/>
                </a:lnTo>
                <a:lnTo>
                  <a:pt x="4623" y="53207"/>
                </a:lnTo>
                <a:lnTo>
                  <a:pt x="5755" y="55094"/>
                </a:lnTo>
                <a:lnTo>
                  <a:pt x="7075" y="56886"/>
                </a:lnTo>
                <a:lnTo>
                  <a:pt x="8585" y="58490"/>
                </a:lnTo>
                <a:lnTo>
                  <a:pt x="10189" y="59999"/>
                </a:lnTo>
                <a:lnTo>
                  <a:pt x="11792" y="61414"/>
                </a:lnTo>
                <a:lnTo>
                  <a:pt x="13585" y="62735"/>
                </a:lnTo>
                <a:lnTo>
                  <a:pt x="15471" y="63867"/>
                </a:lnTo>
                <a:lnTo>
                  <a:pt x="17641" y="64905"/>
                </a:lnTo>
                <a:lnTo>
                  <a:pt x="20000" y="65942"/>
                </a:lnTo>
                <a:lnTo>
                  <a:pt x="22358" y="66697"/>
                </a:lnTo>
                <a:lnTo>
                  <a:pt x="24811" y="67263"/>
                </a:lnTo>
                <a:lnTo>
                  <a:pt x="27264" y="67735"/>
                </a:lnTo>
                <a:lnTo>
                  <a:pt x="29811" y="68018"/>
                </a:lnTo>
                <a:lnTo>
                  <a:pt x="32264" y="68206"/>
                </a:lnTo>
                <a:lnTo>
                  <a:pt x="34811" y="68112"/>
                </a:lnTo>
                <a:lnTo>
                  <a:pt x="36981" y="67829"/>
                </a:lnTo>
                <a:lnTo>
                  <a:pt x="40471" y="67263"/>
                </a:lnTo>
                <a:lnTo>
                  <a:pt x="44056" y="66508"/>
                </a:lnTo>
                <a:lnTo>
                  <a:pt x="45565" y="66131"/>
                </a:lnTo>
                <a:lnTo>
                  <a:pt x="46509" y="65848"/>
                </a:lnTo>
                <a:lnTo>
                  <a:pt x="46509" y="65942"/>
                </a:lnTo>
                <a:lnTo>
                  <a:pt x="48018" y="65376"/>
                </a:lnTo>
                <a:lnTo>
                  <a:pt x="49527" y="64622"/>
                </a:lnTo>
                <a:lnTo>
                  <a:pt x="48867" y="64810"/>
                </a:lnTo>
                <a:lnTo>
                  <a:pt x="50754" y="63773"/>
                </a:lnTo>
                <a:lnTo>
                  <a:pt x="52546" y="62641"/>
                </a:lnTo>
                <a:lnTo>
                  <a:pt x="54244" y="61320"/>
                </a:lnTo>
                <a:lnTo>
                  <a:pt x="56037" y="59810"/>
                </a:lnTo>
                <a:lnTo>
                  <a:pt x="55282" y="60659"/>
                </a:lnTo>
                <a:lnTo>
                  <a:pt x="57263" y="59056"/>
                </a:lnTo>
                <a:lnTo>
                  <a:pt x="58112" y="58395"/>
                </a:lnTo>
                <a:lnTo>
                  <a:pt x="58207" y="58301"/>
                </a:lnTo>
                <a:lnTo>
                  <a:pt x="58112" y="58301"/>
                </a:lnTo>
                <a:lnTo>
                  <a:pt x="58584" y="57924"/>
                </a:lnTo>
                <a:lnTo>
                  <a:pt x="59056" y="57546"/>
                </a:lnTo>
                <a:lnTo>
                  <a:pt x="59999" y="56414"/>
                </a:lnTo>
                <a:lnTo>
                  <a:pt x="61414" y="55188"/>
                </a:lnTo>
                <a:lnTo>
                  <a:pt x="61414" y="55188"/>
                </a:lnTo>
                <a:lnTo>
                  <a:pt x="61131" y="55282"/>
                </a:lnTo>
                <a:lnTo>
                  <a:pt x="61508" y="54811"/>
                </a:lnTo>
                <a:lnTo>
                  <a:pt x="62735" y="53867"/>
                </a:lnTo>
                <a:lnTo>
                  <a:pt x="63867" y="52735"/>
                </a:lnTo>
                <a:lnTo>
                  <a:pt x="66131" y="50471"/>
                </a:lnTo>
                <a:lnTo>
                  <a:pt x="66131" y="50565"/>
                </a:lnTo>
                <a:lnTo>
                  <a:pt x="66320" y="50660"/>
                </a:lnTo>
                <a:lnTo>
                  <a:pt x="66414" y="50660"/>
                </a:lnTo>
                <a:lnTo>
                  <a:pt x="66603" y="50565"/>
                </a:lnTo>
                <a:lnTo>
                  <a:pt x="66603" y="50754"/>
                </a:lnTo>
                <a:lnTo>
                  <a:pt x="66508" y="50943"/>
                </a:lnTo>
                <a:lnTo>
                  <a:pt x="65848" y="51603"/>
                </a:lnTo>
                <a:lnTo>
                  <a:pt x="64999" y="52546"/>
                </a:lnTo>
                <a:lnTo>
                  <a:pt x="65376" y="52358"/>
                </a:lnTo>
                <a:lnTo>
                  <a:pt x="65848" y="52075"/>
                </a:lnTo>
                <a:lnTo>
                  <a:pt x="66697" y="51320"/>
                </a:lnTo>
                <a:lnTo>
                  <a:pt x="67546" y="50282"/>
                </a:lnTo>
                <a:lnTo>
                  <a:pt x="68301" y="49056"/>
                </a:lnTo>
                <a:lnTo>
                  <a:pt x="69055" y="47830"/>
                </a:lnTo>
                <a:lnTo>
                  <a:pt x="69716" y="46603"/>
                </a:lnTo>
                <a:lnTo>
                  <a:pt x="70565" y="44811"/>
                </a:lnTo>
                <a:lnTo>
                  <a:pt x="70282" y="45094"/>
                </a:lnTo>
                <a:lnTo>
                  <a:pt x="70942" y="43490"/>
                </a:lnTo>
                <a:lnTo>
                  <a:pt x="71037" y="43396"/>
                </a:lnTo>
                <a:lnTo>
                  <a:pt x="71697" y="41320"/>
                </a:lnTo>
                <a:lnTo>
                  <a:pt x="72263" y="39245"/>
                </a:lnTo>
                <a:lnTo>
                  <a:pt x="72640" y="37358"/>
                </a:lnTo>
                <a:lnTo>
                  <a:pt x="72923" y="35849"/>
                </a:lnTo>
                <a:lnTo>
                  <a:pt x="72829" y="36226"/>
                </a:lnTo>
                <a:lnTo>
                  <a:pt x="72735" y="36698"/>
                </a:lnTo>
                <a:lnTo>
                  <a:pt x="72452" y="36981"/>
                </a:lnTo>
                <a:lnTo>
                  <a:pt x="72169" y="37358"/>
                </a:lnTo>
                <a:lnTo>
                  <a:pt x="72263" y="36981"/>
                </a:lnTo>
                <a:lnTo>
                  <a:pt x="72452" y="36415"/>
                </a:lnTo>
                <a:lnTo>
                  <a:pt x="72452" y="35849"/>
                </a:lnTo>
                <a:lnTo>
                  <a:pt x="72357" y="35660"/>
                </a:lnTo>
                <a:lnTo>
                  <a:pt x="72263" y="35471"/>
                </a:lnTo>
                <a:lnTo>
                  <a:pt x="72640" y="33868"/>
                </a:lnTo>
                <a:lnTo>
                  <a:pt x="72735" y="33113"/>
                </a:lnTo>
                <a:lnTo>
                  <a:pt x="72735" y="32358"/>
                </a:lnTo>
                <a:lnTo>
                  <a:pt x="72923" y="33207"/>
                </a:lnTo>
                <a:lnTo>
                  <a:pt x="73018" y="34151"/>
                </a:lnTo>
                <a:lnTo>
                  <a:pt x="72923" y="32358"/>
                </a:lnTo>
                <a:lnTo>
                  <a:pt x="72923" y="31792"/>
                </a:lnTo>
                <a:lnTo>
                  <a:pt x="73112" y="30754"/>
                </a:lnTo>
                <a:lnTo>
                  <a:pt x="72829" y="31604"/>
                </a:lnTo>
                <a:lnTo>
                  <a:pt x="72735" y="30283"/>
                </a:lnTo>
                <a:lnTo>
                  <a:pt x="72546" y="28868"/>
                </a:lnTo>
                <a:lnTo>
                  <a:pt x="72357" y="27641"/>
                </a:lnTo>
                <a:lnTo>
                  <a:pt x="71980" y="26038"/>
                </a:lnTo>
                <a:lnTo>
                  <a:pt x="71414" y="24151"/>
                </a:lnTo>
                <a:lnTo>
                  <a:pt x="70754" y="22170"/>
                </a:lnTo>
                <a:lnTo>
                  <a:pt x="69905" y="20000"/>
                </a:lnTo>
                <a:lnTo>
                  <a:pt x="68867" y="18019"/>
                </a:lnTo>
                <a:lnTo>
                  <a:pt x="68301" y="16981"/>
                </a:lnTo>
                <a:lnTo>
                  <a:pt x="67735" y="16132"/>
                </a:lnTo>
                <a:lnTo>
                  <a:pt x="67074" y="15283"/>
                </a:lnTo>
                <a:lnTo>
                  <a:pt x="66414" y="14434"/>
                </a:lnTo>
                <a:lnTo>
                  <a:pt x="66508" y="14623"/>
                </a:lnTo>
                <a:lnTo>
                  <a:pt x="66414" y="14906"/>
                </a:lnTo>
                <a:lnTo>
                  <a:pt x="65754" y="14057"/>
                </a:lnTo>
                <a:lnTo>
                  <a:pt x="65093" y="13113"/>
                </a:lnTo>
                <a:lnTo>
                  <a:pt x="64537" y="12278"/>
                </a:lnTo>
                <a:lnTo>
                  <a:pt x="62924" y="10755"/>
                </a:lnTo>
                <a:lnTo>
                  <a:pt x="63018" y="10755"/>
                </a:lnTo>
                <a:lnTo>
                  <a:pt x="63018" y="10661"/>
                </a:lnTo>
                <a:lnTo>
                  <a:pt x="62924" y="10472"/>
                </a:lnTo>
                <a:lnTo>
                  <a:pt x="62263" y="9717"/>
                </a:lnTo>
                <a:lnTo>
                  <a:pt x="60376" y="7830"/>
                </a:lnTo>
                <a:lnTo>
                  <a:pt x="60754" y="8396"/>
                </a:lnTo>
                <a:lnTo>
                  <a:pt x="61131" y="8774"/>
                </a:lnTo>
                <a:lnTo>
                  <a:pt x="60376" y="8396"/>
                </a:lnTo>
                <a:lnTo>
                  <a:pt x="59716" y="7925"/>
                </a:lnTo>
                <a:lnTo>
                  <a:pt x="59087" y="7476"/>
                </a:lnTo>
                <a:lnTo>
                  <a:pt x="59810" y="8302"/>
                </a:lnTo>
                <a:lnTo>
                  <a:pt x="58678" y="7642"/>
                </a:lnTo>
                <a:lnTo>
                  <a:pt x="57641" y="6981"/>
                </a:lnTo>
                <a:lnTo>
                  <a:pt x="55471" y="5472"/>
                </a:lnTo>
                <a:lnTo>
                  <a:pt x="53301" y="4057"/>
                </a:lnTo>
                <a:lnTo>
                  <a:pt x="52169" y="3397"/>
                </a:lnTo>
                <a:lnTo>
                  <a:pt x="51037" y="2831"/>
                </a:lnTo>
                <a:lnTo>
                  <a:pt x="52075" y="2831"/>
                </a:lnTo>
                <a:lnTo>
                  <a:pt x="50660" y="1982"/>
                </a:lnTo>
                <a:lnTo>
                  <a:pt x="49811" y="1604"/>
                </a:lnTo>
                <a:lnTo>
                  <a:pt x="48867" y="1227"/>
                </a:lnTo>
                <a:lnTo>
                  <a:pt x="48018" y="849"/>
                </a:lnTo>
                <a:lnTo>
                  <a:pt x="47075" y="661"/>
                </a:lnTo>
                <a:lnTo>
                  <a:pt x="46226" y="566"/>
                </a:lnTo>
                <a:lnTo>
                  <a:pt x="45471" y="661"/>
                </a:lnTo>
                <a:lnTo>
                  <a:pt x="46226" y="849"/>
                </a:lnTo>
                <a:lnTo>
                  <a:pt x="46866" y="1215"/>
                </a:lnTo>
                <a:lnTo>
                  <a:pt x="46980" y="1227"/>
                </a:lnTo>
                <a:lnTo>
                  <a:pt x="47452" y="1416"/>
                </a:lnTo>
                <a:lnTo>
                  <a:pt x="47924" y="1510"/>
                </a:lnTo>
                <a:lnTo>
                  <a:pt x="47358" y="1321"/>
                </a:lnTo>
                <a:lnTo>
                  <a:pt x="46886" y="944"/>
                </a:lnTo>
                <a:lnTo>
                  <a:pt x="47829" y="1227"/>
                </a:lnTo>
                <a:lnTo>
                  <a:pt x="48773" y="1604"/>
                </a:lnTo>
                <a:lnTo>
                  <a:pt x="49622" y="2076"/>
                </a:lnTo>
                <a:lnTo>
                  <a:pt x="50377" y="2642"/>
                </a:lnTo>
                <a:lnTo>
                  <a:pt x="50377" y="2642"/>
                </a:lnTo>
                <a:lnTo>
                  <a:pt x="49622" y="2265"/>
                </a:lnTo>
                <a:lnTo>
                  <a:pt x="48584" y="1887"/>
                </a:lnTo>
                <a:lnTo>
                  <a:pt x="47358" y="1510"/>
                </a:lnTo>
                <a:lnTo>
                  <a:pt x="46037" y="1132"/>
                </a:lnTo>
                <a:lnTo>
                  <a:pt x="46809" y="1210"/>
                </a:lnTo>
                <a:lnTo>
                  <a:pt x="44339" y="661"/>
                </a:lnTo>
                <a:lnTo>
                  <a:pt x="44716" y="755"/>
                </a:lnTo>
                <a:lnTo>
                  <a:pt x="43113" y="472"/>
                </a:lnTo>
                <a:lnTo>
                  <a:pt x="41603" y="283"/>
                </a:lnTo>
                <a:lnTo>
                  <a:pt x="40282" y="95"/>
                </a:lnTo>
                <a:lnTo>
                  <a:pt x="39150" y="0"/>
                </a:lnTo>
                <a:close/>
              </a:path>
            </a:pathLst>
          </a:custGeom>
          <a:solidFill>
            <a:schemeClr val="tx2">
              <a:lumMod val="40000"/>
              <a:lumOff val="60000"/>
            </a:schemeClr>
          </a:solidFill>
          <a:ln>
            <a:noFill/>
          </a:ln>
        </p:spPr>
        <p:txBody>
          <a:bodyPr spcFirstLastPara="1" wrap="square" lIns="121892" tIns="121892" rIns="121892" bIns="121892" anchor="ctr" anchorCtr="0">
            <a:noAutofit/>
          </a:bodyPr>
          <a:lstStyle/>
          <a:p>
            <a:endParaRPr sz="2100">
              <a:latin typeface="Arial" panose="020B0604020202020204" pitchFamily="34" charset="0"/>
              <a:cs typeface="Arial" panose="020B0604020202020204" pitchFamily="34" charset="0"/>
            </a:endParaRPr>
          </a:p>
        </p:txBody>
      </p:sp>
      <p:sp>
        <p:nvSpPr>
          <p:cNvPr id="20" name="Rectangle 19"/>
          <p:cNvSpPr/>
          <p:nvPr/>
        </p:nvSpPr>
        <p:spPr>
          <a:xfrm>
            <a:off x="5383228" y="1837543"/>
            <a:ext cx="2612525" cy="1600430"/>
          </a:xfrm>
          <a:prstGeom prst="rect">
            <a:avLst/>
          </a:prstGeom>
          <a:noFill/>
        </p:spPr>
        <p:txBody>
          <a:bodyPr wrap="square" lIns="121912" tIns="60956" rIns="121912" bIns="60956">
            <a:spAutoFit/>
          </a:bodyPr>
          <a:lstStyle/>
          <a:p>
            <a:pPr algn="ctr"/>
            <a:r>
              <a:rPr lang="vi-VN" altLang="en-US" sz="2400" dirty="0">
                <a:solidFill>
                  <a:srgbClr val="002060"/>
                </a:solidFill>
                <a:latin typeface="Arial" panose="020B0604020202020204" pitchFamily="34" charset="0"/>
                <a:cs typeface="Arial" panose="020B0604020202020204" pitchFamily="34" charset="0"/>
              </a:rPr>
              <a:t>Kế thừa những điểm ưu </a:t>
            </a:r>
            <a:r>
              <a:rPr lang="en-US" altLang="en-US" sz="2400" dirty="0">
                <a:solidFill>
                  <a:srgbClr val="002060"/>
                </a:solidFill>
                <a:latin typeface="Arial" panose="020B0604020202020204" pitchFamily="34" charset="0"/>
                <a:cs typeface="Arial" panose="020B0604020202020204" pitchFamily="34" charset="0"/>
              </a:rPr>
              <a:t>v</a:t>
            </a:r>
            <a:r>
              <a:rPr lang="vi-VN" altLang="en-US" sz="2400" dirty="0">
                <a:solidFill>
                  <a:srgbClr val="002060"/>
                </a:solidFill>
                <a:latin typeface="Arial" panose="020B0604020202020204" pitchFamily="34" charset="0"/>
                <a:cs typeface="Arial" panose="020B0604020202020204" pitchFamily="34" charset="0"/>
              </a:rPr>
              <a:t>iệt của  </a:t>
            </a:r>
          </a:p>
          <a:p>
            <a:pPr algn="ctr"/>
            <a:r>
              <a:rPr lang="vi-VN" altLang="en-US" sz="2400" i="1" dirty="0">
                <a:solidFill>
                  <a:srgbClr val="002060"/>
                </a:solidFill>
                <a:latin typeface="Arial" panose="020B0604020202020204" pitchFamily="34" charset="0"/>
                <a:cs typeface="Arial" panose="020B0604020202020204" pitchFamily="34" charset="0"/>
              </a:rPr>
              <a:t>SGK Tiếng Việt 4  </a:t>
            </a:r>
          </a:p>
          <a:p>
            <a:pPr algn="ctr"/>
            <a:r>
              <a:rPr lang="vi-VN" altLang="en-US" sz="2400" dirty="0">
                <a:solidFill>
                  <a:srgbClr val="002060"/>
                </a:solidFill>
                <a:latin typeface="Arial" panose="020B0604020202020204" pitchFamily="34" charset="0"/>
                <a:cs typeface="Arial" panose="020B0604020202020204" pitchFamily="34" charset="0"/>
              </a:rPr>
              <a:t>hiện hành</a:t>
            </a:r>
            <a:r>
              <a:rPr lang="en-US" altLang="en-US" sz="2400" dirty="0">
                <a:solidFill>
                  <a:srgbClr val="002060"/>
                </a:solidFill>
                <a:latin typeface="Arial" panose="020B0604020202020204" pitchFamily="34" charset="0"/>
                <a:cs typeface="Arial" panose="020B0604020202020204" pitchFamily="34" charset="0"/>
              </a:rPr>
              <a:t>.</a:t>
            </a:r>
            <a:endParaRPr lang="en-US" sz="2400" dirty="0">
              <a:solidFill>
                <a:srgbClr val="002060"/>
              </a:solidFill>
              <a:latin typeface="Arial" panose="020B0604020202020204" pitchFamily="34" charset="0"/>
              <a:cs typeface="Arial" panose="020B0604020202020204" pitchFamily="34" charset="0"/>
            </a:endParaRPr>
          </a:p>
        </p:txBody>
      </p:sp>
      <p:sp>
        <p:nvSpPr>
          <p:cNvPr id="21" name="Rectangle 20"/>
          <p:cNvSpPr/>
          <p:nvPr/>
        </p:nvSpPr>
        <p:spPr>
          <a:xfrm>
            <a:off x="4236553" y="5593918"/>
            <a:ext cx="7518400" cy="446268"/>
          </a:xfrm>
          <a:prstGeom prst="rect">
            <a:avLst/>
          </a:prstGeom>
          <a:noFill/>
        </p:spPr>
        <p:txBody>
          <a:bodyPr wrap="square" lIns="121912" tIns="60956" rIns="121912" bIns="60956">
            <a:spAutoFit/>
          </a:bodyPr>
          <a:lstStyle/>
          <a:p>
            <a:r>
              <a:rPr lang="en-US" sz="2100" dirty="0" err="1">
                <a:solidFill>
                  <a:srgbClr val="002060"/>
                </a:solidFill>
                <a:latin typeface="Arial" panose="020B0604020202020204" pitchFamily="34" charset="0"/>
                <a:cs typeface="Arial" panose="020B0604020202020204" pitchFamily="34" charset="0"/>
              </a:rPr>
              <a:t>Hấp</a:t>
            </a:r>
            <a:r>
              <a:rPr lang="en-US" sz="2100" dirty="0">
                <a:solidFill>
                  <a:srgbClr val="002060"/>
                </a:solidFill>
                <a:latin typeface="Arial" panose="020B0604020202020204" pitchFamily="34" charset="0"/>
                <a:cs typeface="Arial" panose="020B0604020202020204" pitchFamily="34" charset="0"/>
              </a:rPr>
              <a:t> </a:t>
            </a:r>
            <a:r>
              <a:rPr lang="en-US" sz="2100" dirty="0" err="1">
                <a:solidFill>
                  <a:srgbClr val="002060"/>
                </a:solidFill>
                <a:latin typeface="Arial" panose="020B0604020202020204" pitchFamily="34" charset="0"/>
                <a:cs typeface="Arial" panose="020B0604020202020204" pitchFamily="34" charset="0"/>
              </a:rPr>
              <a:t>dẫn</a:t>
            </a:r>
            <a:r>
              <a:rPr lang="en-US" sz="2100" dirty="0">
                <a:solidFill>
                  <a:srgbClr val="002060"/>
                </a:solidFill>
                <a:latin typeface="Arial" panose="020B0604020202020204" pitchFamily="34" charset="0"/>
                <a:cs typeface="Arial" panose="020B0604020202020204" pitchFamily="34" charset="0"/>
              </a:rPr>
              <a:t> </a:t>
            </a:r>
            <a:r>
              <a:rPr lang="en-US" sz="2100" dirty="0" err="1">
                <a:solidFill>
                  <a:srgbClr val="002060"/>
                </a:solidFill>
                <a:latin typeface="Arial" panose="020B0604020202020204" pitchFamily="34" charset="0"/>
                <a:cs typeface="Arial" panose="020B0604020202020204" pitchFamily="34" charset="0"/>
              </a:rPr>
              <a:t>và</a:t>
            </a:r>
            <a:r>
              <a:rPr lang="en-US" sz="2100" dirty="0">
                <a:solidFill>
                  <a:srgbClr val="002060"/>
                </a:solidFill>
                <a:latin typeface="Arial" panose="020B0604020202020204" pitchFamily="34" charset="0"/>
                <a:cs typeface="Arial" panose="020B0604020202020204" pitchFamily="34" charset="0"/>
              </a:rPr>
              <a:t> </a:t>
            </a:r>
            <a:r>
              <a:rPr lang="en-US" sz="2100" dirty="0" err="1">
                <a:solidFill>
                  <a:srgbClr val="002060"/>
                </a:solidFill>
                <a:latin typeface="Arial" panose="020B0604020202020204" pitchFamily="34" charset="0"/>
                <a:cs typeface="Arial" panose="020B0604020202020204" pitchFamily="34" charset="0"/>
              </a:rPr>
              <a:t>hiệu</a:t>
            </a:r>
            <a:r>
              <a:rPr lang="en-US" sz="2100" dirty="0">
                <a:solidFill>
                  <a:srgbClr val="002060"/>
                </a:solidFill>
                <a:latin typeface="Arial" panose="020B0604020202020204" pitchFamily="34" charset="0"/>
                <a:cs typeface="Arial" panose="020B0604020202020204" pitchFamily="34" charset="0"/>
              </a:rPr>
              <a:t> </a:t>
            </a:r>
            <a:r>
              <a:rPr lang="en-US" sz="2100" dirty="0" err="1">
                <a:solidFill>
                  <a:srgbClr val="002060"/>
                </a:solidFill>
                <a:latin typeface="Arial" panose="020B0604020202020204" pitchFamily="34" charset="0"/>
                <a:cs typeface="Arial" panose="020B0604020202020204" pitchFamily="34" charset="0"/>
              </a:rPr>
              <a:t>quả</a:t>
            </a:r>
            <a:r>
              <a:rPr lang="en-US" sz="2100" dirty="0">
                <a:solidFill>
                  <a:srgbClr val="002060"/>
                </a:solidFill>
                <a:latin typeface="Arial" panose="020B0604020202020204" pitchFamily="34" charset="0"/>
                <a:cs typeface="Arial" panose="020B0604020202020204" pitchFamily="34" charset="0"/>
              </a:rPr>
              <a:t>.</a:t>
            </a:r>
          </a:p>
        </p:txBody>
      </p:sp>
      <p:sp>
        <p:nvSpPr>
          <p:cNvPr id="23" name="Google Shape;165;p22"/>
          <p:cNvSpPr/>
          <p:nvPr/>
        </p:nvSpPr>
        <p:spPr>
          <a:xfrm>
            <a:off x="3625767" y="5563585"/>
            <a:ext cx="460908" cy="553107"/>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rgbClr val="FF0000"/>
          </a:solidFill>
          <a:ln>
            <a:noFill/>
          </a:ln>
        </p:spPr>
        <p:txBody>
          <a:bodyPr spcFirstLastPara="1" wrap="square" lIns="121892" tIns="121892" rIns="121892" bIns="121892" anchor="ctr" anchorCtr="0">
            <a:noAutofit/>
          </a:bodyPr>
          <a:lstStyle/>
          <a:p>
            <a:endParaRPr sz="2100">
              <a:latin typeface="Arial" panose="020B0604020202020204" pitchFamily="34" charset="0"/>
              <a:cs typeface="Arial" panose="020B0604020202020204" pitchFamily="34" charset="0"/>
            </a:endParaRPr>
          </a:p>
        </p:txBody>
      </p:sp>
      <p:sp>
        <p:nvSpPr>
          <p:cNvPr id="24" name="Rectangle 23"/>
          <p:cNvSpPr/>
          <p:nvPr/>
        </p:nvSpPr>
        <p:spPr>
          <a:xfrm>
            <a:off x="4236553" y="4916656"/>
            <a:ext cx="7518400" cy="451334"/>
          </a:xfrm>
          <a:prstGeom prst="rect">
            <a:avLst/>
          </a:prstGeom>
          <a:noFill/>
        </p:spPr>
        <p:txBody>
          <a:bodyPr wrap="square" lIns="121912" tIns="60956" rIns="121912" bIns="60956">
            <a:spAutoFit/>
          </a:bodyPr>
          <a:lstStyle/>
          <a:p>
            <a:r>
              <a:rPr lang="en-US" altLang="en-US" sz="2100" dirty="0" err="1">
                <a:solidFill>
                  <a:srgbClr val="002060"/>
                </a:solidFill>
                <a:latin typeface="Arial" panose="020B0604020202020204" pitchFamily="34" charset="0"/>
                <a:cs typeface="Arial" panose="020B0604020202020204" pitchFamily="34" charset="0"/>
              </a:rPr>
              <a:t>Dễ</a:t>
            </a:r>
            <a:r>
              <a:rPr lang="en-US" altLang="en-US" sz="2100" dirty="0">
                <a:solidFill>
                  <a:srgbClr val="002060"/>
                </a:solidFill>
                <a:latin typeface="Arial" panose="020B0604020202020204" pitchFamily="34" charset="0"/>
                <a:cs typeface="Arial" panose="020B0604020202020204" pitchFamily="34" charset="0"/>
              </a:rPr>
              <a:t> </a:t>
            </a:r>
            <a:r>
              <a:rPr lang="en-US" altLang="en-US" sz="2100" dirty="0" err="1">
                <a:solidFill>
                  <a:srgbClr val="002060"/>
                </a:solidFill>
                <a:latin typeface="Arial" panose="020B0604020202020204" pitchFamily="34" charset="0"/>
                <a:cs typeface="Arial" panose="020B0604020202020204" pitchFamily="34" charset="0"/>
              </a:rPr>
              <a:t>dạy</a:t>
            </a:r>
            <a:r>
              <a:rPr lang="vi-VN" altLang="en-US" sz="2100" dirty="0">
                <a:solidFill>
                  <a:srgbClr val="002060"/>
                </a:solidFill>
                <a:latin typeface="Arial" panose="020B0604020202020204" pitchFamily="34" charset="0"/>
                <a:cs typeface="Arial" panose="020B0604020202020204" pitchFamily="34" charset="0"/>
              </a:rPr>
              <a:t>,</a:t>
            </a:r>
            <a:r>
              <a:rPr lang="en-US" altLang="en-US" sz="2100" dirty="0">
                <a:solidFill>
                  <a:srgbClr val="002060"/>
                </a:solidFill>
                <a:latin typeface="Arial" panose="020B0604020202020204" pitchFamily="34" charset="0"/>
                <a:cs typeface="Arial" panose="020B0604020202020204" pitchFamily="34" charset="0"/>
              </a:rPr>
              <a:t> </a:t>
            </a:r>
            <a:r>
              <a:rPr lang="en-US" altLang="en-US" sz="2100" dirty="0" err="1">
                <a:solidFill>
                  <a:srgbClr val="002060"/>
                </a:solidFill>
                <a:latin typeface="Arial" panose="020B0604020202020204" pitchFamily="34" charset="0"/>
                <a:cs typeface="Arial" panose="020B0604020202020204" pitchFamily="34" charset="0"/>
              </a:rPr>
              <a:t>dễ</a:t>
            </a:r>
            <a:r>
              <a:rPr lang="en-US" altLang="en-US" sz="2100" dirty="0">
                <a:solidFill>
                  <a:srgbClr val="002060"/>
                </a:solidFill>
                <a:latin typeface="Arial" panose="020B0604020202020204" pitchFamily="34" charset="0"/>
                <a:cs typeface="Arial" panose="020B0604020202020204" pitchFamily="34" charset="0"/>
              </a:rPr>
              <a:t> </a:t>
            </a:r>
            <a:r>
              <a:rPr lang="en-US" altLang="en-US" sz="2100" dirty="0" err="1">
                <a:solidFill>
                  <a:srgbClr val="002060"/>
                </a:solidFill>
                <a:latin typeface="Arial" panose="020B0604020202020204" pitchFamily="34" charset="0"/>
                <a:cs typeface="Arial" panose="020B0604020202020204" pitchFamily="34" charset="0"/>
              </a:rPr>
              <a:t>học</a:t>
            </a:r>
            <a:r>
              <a:rPr lang="en-US" altLang="en-US" sz="2100" dirty="0">
                <a:solidFill>
                  <a:srgbClr val="002060"/>
                </a:solidFill>
                <a:latin typeface="Arial" panose="020B0604020202020204" pitchFamily="34" charset="0"/>
                <a:cs typeface="Arial" panose="020B0604020202020204" pitchFamily="34" charset="0"/>
              </a:rPr>
              <a:t>.</a:t>
            </a:r>
            <a:endParaRPr lang="en-US" sz="2100" dirty="0">
              <a:solidFill>
                <a:srgbClr val="002060"/>
              </a:solidFill>
              <a:latin typeface="Arial" panose="020B0604020202020204" pitchFamily="34" charset="0"/>
              <a:cs typeface="Arial" panose="020B0604020202020204" pitchFamily="34" charset="0"/>
            </a:endParaRPr>
          </a:p>
        </p:txBody>
      </p:sp>
      <p:sp>
        <p:nvSpPr>
          <p:cNvPr id="28" name="Google Shape;162;p22"/>
          <p:cNvSpPr/>
          <p:nvPr/>
        </p:nvSpPr>
        <p:spPr>
          <a:xfrm>
            <a:off x="2118206" y="962651"/>
            <a:ext cx="3225916" cy="3185063"/>
          </a:xfrm>
          <a:prstGeom prst="ellipse">
            <a:avLst/>
          </a:prstGeom>
          <a:solidFill>
            <a:schemeClr val="accent1">
              <a:lumMod val="20000"/>
              <a:lumOff val="80000"/>
            </a:schemeClr>
          </a:solidFill>
          <a:ln>
            <a:noFill/>
          </a:ln>
        </p:spPr>
        <p:txBody>
          <a:bodyPr spcFirstLastPara="1" wrap="square" lIns="121892" tIns="121892" rIns="121892" bIns="121892" anchor="ctr" anchorCtr="0">
            <a:noAutofit/>
          </a:bodyPr>
          <a:lstStyle/>
          <a:p>
            <a:pPr algn="ctr"/>
            <a:r>
              <a:rPr lang="en-US" altLang="en-US" sz="2100">
                <a:latin typeface="Arial" panose="020B0604020202020204" pitchFamily="34" charset="0"/>
                <a:cs typeface="Arial" panose="020B0604020202020204" pitchFamily="34" charset="0"/>
              </a:rPr>
              <a:t>.</a:t>
            </a:r>
          </a:p>
        </p:txBody>
      </p:sp>
      <p:sp>
        <p:nvSpPr>
          <p:cNvPr id="29" name="Rectangle 28"/>
          <p:cNvSpPr/>
          <p:nvPr/>
        </p:nvSpPr>
        <p:spPr>
          <a:xfrm>
            <a:off x="2411725" y="1601537"/>
            <a:ext cx="2534003" cy="1923595"/>
          </a:xfrm>
          <a:prstGeom prst="rect">
            <a:avLst/>
          </a:prstGeom>
          <a:noFill/>
        </p:spPr>
        <p:txBody>
          <a:bodyPr wrap="square" lIns="121912" tIns="60956" rIns="121912" bIns="60956">
            <a:spAutoFit/>
          </a:bodyPr>
          <a:lstStyle/>
          <a:p>
            <a:pPr algn="ctr"/>
            <a:endParaRPr lang="vi-VN" altLang="en-US" sz="2100" dirty="0">
              <a:latin typeface="Arial" panose="020B0604020202020204" pitchFamily="34" charset="0"/>
              <a:cs typeface="Arial" panose="020B0604020202020204" pitchFamily="34" charset="0"/>
            </a:endParaRPr>
          </a:p>
          <a:p>
            <a:pPr algn="ctr"/>
            <a:r>
              <a:rPr lang="en-US" altLang="en-US" sz="2400" dirty="0" err="1">
                <a:solidFill>
                  <a:srgbClr val="002060"/>
                </a:solidFill>
                <a:latin typeface="Arial" panose="020B0604020202020204" pitchFamily="34" charset="0"/>
                <a:cs typeface="Arial" panose="020B0604020202020204" pitchFamily="34" charset="0"/>
              </a:rPr>
              <a:t>Nhất</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quán</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với</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thông</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điệp</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Kết</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nối</a:t>
            </a:r>
            <a:r>
              <a:rPr lang="en-US" altLang="en-US" sz="2400" dirty="0">
                <a:solidFill>
                  <a:srgbClr val="002060"/>
                </a:solidFill>
                <a:latin typeface="Arial" panose="020B0604020202020204" pitchFamily="34" charset="0"/>
                <a:cs typeface="Arial" panose="020B0604020202020204" pitchFamily="34" charset="0"/>
              </a:rPr>
              <a:t> tri </a:t>
            </a:r>
            <a:r>
              <a:rPr lang="en-US" altLang="en-US" sz="2400" dirty="0" err="1">
                <a:solidFill>
                  <a:srgbClr val="002060"/>
                </a:solidFill>
                <a:latin typeface="Arial" panose="020B0604020202020204" pitchFamily="34" charset="0"/>
                <a:cs typeface="Arial" panose="020B0604020202020204" pitchFamily="34" charset="0"/>
              </a:rPr>
              <a:t>thức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với</a:t>
            </a:r>
            <a:r>
              <a:rPr lang="en-US" altLang="en-US" sz="2400" dirty="0">
                <a:solidFill>
                  <a:srgbClr val="002060"/>
                </a:solidFill>
                <a:latin typeface="Arial" panose="020B0604020202020204" pitchFamily="34" charset="0"/>
                <a:cs typeface="Arial" panose="020B0604020202020204" pitchFamily="34" charset="0"/>
              </a:rPr>
              <a:t> </a:t>
            </a:r>
            <a:endParaRPr lang="vi-VN" altLang="en-US" sz="2400" dirty="0">
              <a:solidFill>
                <a:srgbClr val="002060"/>
              </a:solidFill>
              <a:latin typeface="Arial" panose="020B0604020202020204" pitchFamily="34" charset="0"/>
              <a:cs typeface="Arial" panose="020B0604020202020204" pitchFamily="34" charset="0"/>
            </a:endParaRPr>
          </a:p>
          <a:p>
            <a:pPr algn="ctr"/>
            <a:r>
              <a:rPr lang="en-US" altLang="en-US" sz="2400" dirty="0" err="1">
                <a:solidFill>
                  <a:srgbClr val="002060"/>
                </a:solidFill>
                <a:latin typeface="Arial" panose="020B0604020202020204" pitchFamily="34" charset="0"/>
                <a:cs typeface="Arial" panose="020B0604020202020204" pitchFamily="34" charset="0"/>
              </a:rPr>
              <a:t>cuộc</a:t>
            </a:r>
            <a:r>
              <a:rPr lang="en-US" altLang="en-US" sz="2400" dirty="0">
                <a:solidFill>
                  <a:srgbClr val="002060"/>
                </a:solidFill>
                <a:latin typeface="Arial" panose="020B0604020202020204" pitchFamily="34" charset="0"/>
                <a:cs typeface="Arial" panose="020B0604020202020204" pitchFamily="34" charset="0"/>
              </a:rPr>
              <a:t> </a:t>
            </a:r>
            <a:r>
              <a:rPr lang="en-US" altLang="en-US" sz="2400" dirty="0" err="1">
                <a:solidFill>
                  <a:srgbClr val="002060"/>
                </a:solidFill>
                <a:latin typeface="Arial" panose="020B0604020202020204" pitchFamily="34" charset="0"/>
                <a:cs typeface="Arial" panose="020B0604020202020204" pitchFamily="34" charset="0"/>
              </a:rPr>
              <a:t>sống</a:t>
            </a:r>
            <a:r>
              <a:rPr lang="en-US" altLang="en-US" sz="2400" dirty="0">
                <a:solidFill>
                  <a:srgbClr val="002060"/>
                </a:solidFill>
                <a:latin typeface="Arial" panose="020B0604020202020204" pitchFamily="34" charset="0"/>
                <a:cs typeface="Arial" panose="020B0604020202020204" pitchFamily="34" charset="0"/>
              </a:rPr>
              <a:t>”. </a:t>
            </a:r>
          </a:p>
        </p:txBody>
      </p:sp>
      <p:sp>
        <p:nvSpPr>
          <p:cNvPr id="30" name="Freeform 3"/>
          <p:cNvSpPr>
            <a:spLocks noEditPoints="1"/>
          </p:cNvSpPr>
          <p:nvPr/>
        </p:nvSpPr>
        <p:spPr bwMode="gray">
          <a:xfrm rot="632231">
            <a:off x="1718552" y="4760007"/>
            <a:ext cx="1540095" cy="660488"/>
          </a:xfrm>
          <a:custGeom>
            <a:avLst/>
            <a:gdLst>
              <a:gd name="T0" fmla="*/ 2147483646 w 2820"/>
              <a:gd name="T1" fmla="*/ 96171936 h 2912"/>
              <a:gd name="T2" fmla="*/ 2147483646 w 2820"/>
              <a:gd name="T3" fmla="*/ 323137928 h 2912"/>
              <a:gd name="T4" fmla="*/ 2147483646 w 2820"/>
              <a:gd name="T5" fmla="*/ 577033004 h 2912"/>
              <a:gd name="T6" fmla="*/ 1803545374 w 2820"/>
              <a:gd name="T7" fmla="*/ 857854393 h 2912"/>
              <a:gd name="T8" fmla="*/ 1128327123 w 2820"/>
              <a:gd name="T9" fmla="*/ 1161759043 h 2912"/>
              <a:gd name="T10" fmla="*/ 621911326 w 2820"/>
              <a:gd name="T11" fmla="*/ 1484896970 h 2912"/>
              <a:gd name="T12" fmla="*/ 266534630 w 2820"/>
              <a:gd name="T13" fmla="*/ 1815727932 h 2912"/>
              <a:gd name="T14" fmla="*/ 62190711 w 2820"/>
              <a:gd name="T15" fmla="*/ 2147483646 h 2912"/>
              <a:gd name="T16" fmla="*/ 0 w 2820"/>
              <a:gd name="T17" fmla="*/ 2147483646 h 2912"/>
              <a:gd name="T18" fmla="*/ 79960389 w 2820"/>
              <a:gd name="T19" fmla="*/ 2147483646 h 2912"/>
              <a:gd name="T20" fmla="*/ 284302200 w 2820"/>
              <a:gd name="T21" fmla="*/ 2147483646 h 2912"/>
              <a:gd name="T22" fmla="*/ 613027541 w 2820"/>
              <a:gd name="T23" fmla="*/ 2147483646 h 2912"/>
              <a:gd name="T24" fmla="*/ 1057250519 w 2820"/>
              <a:gd name="T25" fmla="*/ 2147483646 h 2912"/>
              <a:gd name="T26" fmla="*/ 1616971134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1945696474 w 2820"/>
              <a:gd name="T73" fmla="*/ 2147483646 h 2912"/>
              <a:gd name="T74" fmla="*/ 1821312945 w 2820"/>
              <a:gd name="T75" fmla="*/ 1984991316 h 2912"/>
              <a:gd name="T76" fmla="*/ 1847966408 w 2820"/>
              <a:gd name="T77" fmla="*/ 1708015752 h 2912"/>
              <a:gd name="T78" fmla="*/ 2043424434 w 2820"/>
              <a:gd name="T79" fmla="*/ 1427192977 h 2912"/>
              <a:gd name="T80" fmla="*/ 2147483646 w 2820"/>
              <a:gd name="T81" fmla="*/ 1138677168 h 2912"/>
              <a:gd name="T82" fmla="*/ 2147483646 w 2820"/>
              <a:gd name="T83" fmla="*/ 854008569 h 2912"/>
              <a:gd name="T84" fmla="*/ 2147483646 w 2820"/>
              <a:gd name="T85" fmla="*/ 573185794 h 2912"/>
              <a:gd name="T86" fmla="*/ 2147483646 w 2820"/>
              <a:gd name="T87" fmla="*/ 296210229 h 2912"/>
              <a:gd name="T88" fmla="*/ 2147483646 w 2820"/>
              <a:gd name="T89" fmla="*/ 30774909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solidFill>
            <a:schemeClr val="accent1">
              <a:lumMod val="60000"/>
              <a:lumOff val="40000"/>
            </a:schemeClr>
          </a:solidFill>
          <a:ln>
            <a:noFill/>
          </a:ln>
          <a:effectLst>
            <a:outerShdw dist="206741" dir="8249373" algn="ctr" rotWithShape="0">
              <a:srgbClr val="C1D1D3">
                <a:alpha val="50000"/>
              </a:srgbClr>
            </a:outerShdw>
          </a:effectLst>
        </p:spPr>
        <p:txBody>
          <a:bodyPr lIns="121912" tIns="60956" rIns="121912" bIns="60956"/>
          <a:lstStyle/>
          <a:p>
            <a:endParaRPr lang="vi-VN" sz="2100">
              <a:latin typeface="Arial" panose="020B0604020202020204" pitchFamily="34" charset="0"/>
              <a:cs typeface="Arial" panose="020B0604020202020204" pitchFamily="34" charset="0"/>
            </a:endParaRPr>
          </a:p>
        </p:txBody>
      </p:sp>
      <p:sp>
        <p:nvSpPr>
          <p:cNvPr id="27" name="Google Shape;166;p22"/>
          <p:cNvSpPr/>
          <p:nvPr/>
        </p:nvSpPr>
        <p:spPr>
          <a:xfrm>
            <a:off x="2118211" y="787894"/>
            <a:ext cx="3265012" cy="3531323"/>
          </a:xfrm>
          <a:custGeom>
            <a:avLst/>
            <a:gdLst/>
            <a:ahLst/>
            <a:cxnLst/>
            <a:rect l="l" t="t" r="r" b="b"/>
            <a:pathLst>
              <a:path w="67641" h="69056" extrusionOk="0">
                <a:moveTo>
                  <a:pt x="49622" y="2736"/>
                </a:moveTo>
                <a:lnTo>
                  <a:pt x="49622" y="2736"/>
                </a:lnTo>
                <a:lnTo>
                  <a:pt x="49622" y="2736"/>
                </a:lnTo>
                <a:close/>
                <a:moveTo>
                  <a:pt x="59622" y="55565"/>
                </a:moveTo>
                <a:lnTo>
                  <a:pt x="59622" y="55565"/>
                </a:lnTo>
                <a:lnTo>
                  <a:pt x="59622" y="55565"/>
                </a:lnTo>
                <a:close/>
                <a:moveTo>
                  <a:pt x="35471" y="0"/>
                </a:moveTo>
                <a:lnTo>
                  <a:pt x="34433" y="95"/>
                </a:lnTo>
                <a:lnTo>
                  <a:pt x="33584" y="189"/>
                </a:lnTo>
                <a:lnTo>
                  <a:pt x="32735" y="378"/>
                </a:lnTo>
                <a:lnTo>
                  <a:pt x="32169" y="566"/>
                </a:lnTo>
                <a:lnTo>
                  <a:pt x="31509" y="472"/>
                </a:lnTo>
                <a:lnTo>
                  <a:pt x="30754" y="472"/>
                </a:lnTo>
                <a:lnTo>
                  <a:pt x="29339" y="566"/>
                </a:lnTo>
                <a:lnTo>
                  <a:pt x="27830" y="849"/>
                </a:lnTo>
                <a:lnTo>
                  <a:pt x="26320" y="1321"/>
                </a:lnTo>
                <a:lnTo>
                  <a:pt x="24811" y="1981"/>
                </a:lnTo>
                <a:lnTo>
                  <a:pt x="23207" y="2736"/>
                </a:lnTo>
                <a:lnTo>
                  <a:pt x="21698" y="3585"/>
                </a:lnTo>
                <a:lnTo>
                  <a:pt x="20188" y="4623"/>
                </a:lnTo>
                <a:lnTo>
                  <a:pt x="18679" y="5661"/>
                </a:lnTo>
                <a:lnTo>
                  <a:pt x="17170" y="6793"/>
                </a:lnTo>
                <a:lnTo>
                  <a:pt x="15754" y="8019"/>
                </a:lnTo>
                <a:lnTo>
                  <a:pt x="14434" y="9151"/>
                </a:lnTo>
                <a:lnTo>
                  <a:pt x="11981" y="11510"/>
                </a:lnTo>
                <a:lnTo>
                  <a:pt x="10000" y="13774"/>
                </a:lnTo>
                <a:lnTo>
                  <a:pt x="7736" y="16981"/>
                </a:lnTo>
                <a:lnTo>
                  <a:pt x="8019" y="16321"/>
                </a:lnTo>
                <a:lnTo>
                  <a:pt x="8302" y="15660"/>
                </a:lnTo>
                <a:lnTo>
                  <a:pt x="7736" y="16604"/>
                </a:lnTo>
                <a:lnTo>
                  <a:pt x="7075" y="17642"/>
                </a:lnTo>
                <a:lnTo>
                  <a:pt x="7170" y="17830"/>
                </a:lnTo>
                <a:lnTo>
                  <a:pt x="6509" y="18868"/>
                </a:lnTo>
                <a:lnTo>
                  <a:pt x="7075" y="17359"/>
                </a:lnTo>
                <a:lnTo>
                  <a:pt x="6132" y="19057"/>
                </a:lnTo>
                <a:lnTo>
                  <a:pt x="5189" y="20849"/>
                </a:lnTo>
                <a:lnTo>
                  <a:pt x="4434" y="22736"/>
                </a:lnTo>
                <a:lnTo>
                  <a:pt x="3679" y="24622"/>
                </a:lnTo>
                <a:lnTo>
                  <a:pt x="2453" y="28490"/>
                </a:lnTo>
                <a:lnTo>
                  <a:pt x="1321" y="32169"/>
                </a:lnTo>
                <a:lnTo>
                  <a:pt x="1509" y="32264"/>
                </a:lnTo>
                <a:lnTo>
                  <a:pt x="1604" y="32453"/>
                </a:lnTo>
                <a:lnTo>
                  <a:pt x="1604" y="32641"/>
                </a:lnTo>
                <a:lnTo>
                  <a:pt x="1509" y="32924"/>
                </a:lnTo>
                <a:lnTo>
                  <a:pt x="1226" y="33396"/>
                </a:lnTo>
                <a:lnTo>
                  <a:pt x="1038" y="33585"/>
                </a:lnTo>
                <a:lnTo>
                  <a:pt x="1038" y="33773"/>
                </a:lnTo>
                <a:lnTo>
                  <a:pt x="1038" y="35000"/>
                </a:lnTo>
                <a:lnTo>
                  <a:pt x="849" y="36132"/>
                </a:lnTo>
                <a:lnTo>
                  <a:pt x="660" y="37358"/>
                </a:lnTo>
                <a:lnTo>
                  <a:pt x="472" y="38867"/>
                </a:lnTo>
                <a:lnTo>
                  <a:pt x="283" y="38301"/>
                </a:lnTo>
                <a:lnTo>
                  <a:pt x="94" y="39811"/>
                </a:lnTo>
                <a:lnTo>
                  <a:pt x="0" y="41509"/>
                </a:lnTo>
                <a:lnTo>
                  <a:pt x="94" y="43301"/>
                </a:lnTo>
                <a:lnTo>
                  <a:pt x="283" y="44056"/>
                </a:lnTo>
                <a:lnTo>
                  <a:pt x="472" y="44622"/>
                </a:lnTo>
                <a:lnTo>
                  <a:pt x="566" y="45660"/>
                </a:lnTo>
                <a:lnTo>
                  <a:pt x="755" y="46792"/>
                </a:lnTo>
                <a:lnTo>
                  <a:pt x="1226" y="48962"/>
                </a:lnTo>
                <a:lnTo>
                  <a:pt x="1981" y="51037"/>
                </a:lnTo>
                <a:lnTo>
                  <a:pt x="2924" y="53112"/>
                </a:lnTo>
                <a:lnTo>
                  <a:pt x="4057" y="55094"/>
                </a:lnTo>
                <a:lnTo>
                  <a:pt x="5283" y="56980"/>
                </a:lnTo>
                <a:lnTo>
                  <a:pt x="6698" y="58678"/>
                </a:lnTo>
                <a:lnTo>
                  <a:pt x="8113" y="60282"/>
                </a:lnTo>
                <a:lnTo>
                  <a:pt x="9056" y="61131"/>
                </a:lnTo>
                <a:lnTo>
                  <a:pt x="10000" y="61980"/>
                </a:lnTo>
                <a:lnTo>
                  <a:pt x="11038" y="62829"/>
                </a:lnTo>
                <a:lnTo>
                  <a:pt x="12075" y="63584"/>
                </a:lnTo>
                <a:lnTo>
                  <a:pt x="14339" y="64905"/>
                </a:lnTo>
                <a:lnTo>
                  <a:pt x="16604" y="66131"/>
                </a:lnTo>
                <a:lnTo>
                  <a:pt x="19056" y="67169"/>
                </a:lnTo>
                <a:lnTo>
                  <a:pt x="21509" y="67923"/>
                </a:lnTo>
                <a:lnTo>
                  <a:pt x="24056" y="68584"/>
                </a:lnTo>
                <a:lnTo>
                  <a:pt x="26603" y="69055"/>
                </a:lnTo>
                <a:lnTo>
                  <a:pt x="27830" y="69055"/>
                </a:lnTo>
                <a:lnTo>
                  <a:pt x="30188" y="68867"/>
                </a:lnTo>
                <a:lnTo>
                  <a:pt x="33113" y="68678"/>
                </a:lnTo>
                <a:lnTo>
                  <a:pt x="36509" y="68301"/>
                </a:lnTo>
                <a:lnTo>
                  <a:pt x="39811" y="67923"/>
                </a:lnTo>
                <a:lnTo>
                  <a:pt x="42735" y="67452"/>
                </a:lnTo>
                <a:lnTo>
                  <a:pt x="44905" y="66980"/>
                </a:lnTo>
                <a:lnTo>
                  <a:pt x="45565" y="66791"/>
                </a:lnTo>
                <a:lnTo>
                  <a:pt x="45943" y="66508"/>
                </a:lnTo>
                <a:lnTo>
                  <a:pt x="47358" y="65942"/>
                </a:lnTo>
                <a:lnTo>
                  <a:pt x="48018" y="65565"/>
                </a:lnTo>
                <a:lnTo>
                  <a:pt x="48678" y="65188"/>
                </a:lnTo>
                <a:lnTo>
                  <a:pt x="47924" y="65471"/>
                </a:lnTo>
                <a:lnTo>
                  <a:pt x="51509" y="62924"/>
                </a:lnTo>
                <a:lnTo>
                  <a:pt x="53301" y="61508"/>
                </a:lnTo>
                <a:lnTo>
                  <a:pt x="55093" y="59905"/>
                </a:lnTo>
                <a:lnTo>
                  <a:pt x="55093" y="59905"/>
                </a:lnTo>
                <a:lnTo>
                  <a:pt x="54810" y="60376"/>
                </a:lnTo>
                <a:lnTo>
                  <a:pt x="54339" y="60754"/>
                </a:lnTo>
                <a:lnTo>
                  <a:pt x="55376" y="59999"/>
                </a:lnTo>
                <a:lnTo>
                  <a:pt x="56320" y="59056"/>
                </a:lnTo>
                <a:lnTo>
                  <a:pt x="57075" y="58395"/>
                </a:lnTo>
                <a:lnTo>
                  <a:pt x="57169" y="58207"/>
                </a:lnTo>
                <a:lnTo>
                  <a:pt x="57075" y="58207"/>
                </a:lnTo>
                <a:lnTo>
                  <a:pt x="57924" y="57546"/>
                </a:lnTo>
                <a:lnTo>
                  <a:pt x="58678" y="56697"/>
                </a:lnTo>
                <a:lnTo>
                  <a:pt x="59339" y="55754"/>
                </a:lnTo>
                <a:lnTo>
                  <a:pt x="59905" y="54905"/>
                </a:lnTo>
                <a:lnTo>
                  <a:pt x="59716" y="54999"/>
                </a:lnTo>
                <a:lnTo>
                  <a:pt x="59622" y="54999"/>
                </a:lnTo>
                <a:lnTo>
                  <a:pt x="59810" y="54622"/>
                </a:lnTo>
                <a:lnTo>
                  <a:pt x="59150" y="55565"/>
                </a:lnTo>
                <a:lnTo>
                  <a:pt x="59527" y="55094"/>
                </a:lnTo>
                <a:lnTo>
                  <a:pt x="59433" y="55377"/>
                </a:lnTo>
                <a:lnTo>
                  <a:pt x="58867" y="56037"/>
                </a:lnTo>
                <a:lnTo>
                  <a:pt x="59056" y="55660"/>
                </a:lnTo>
                <a:lnTo>
                  <a:pt x="59056" y="55660"/>
                </a:lnTo>
                <a:lnTo>
                  <a:pt x="58678" y="56037"/>
                </a:lnTo>
                <a:lnTo>
                  <a:pt x="59810" y="54339"/>
                </a:lnTo>
                <a:lnTo>
                  <a:pt x="60282" y="53490"/>
                </a:lnTo>
                <a:lnTo>
                  <a:pt x="60282" y="53301"/>
                </a:lnTo>
                <a:lnTo>
                  <a:pt x="60188" y="53395"/>
                </a:lnTo>
                <a:lnTo>
                  <a:pt x="60188" y="53395"/>
                </a:lnTo>
                <a:lnTo>
                  <a:pt x="60565" y="52924"/>
                </a:lnTo>
                <a:lnTo>
                  <a:pt x="61037" y="52452"/>
                </a:lnTo>
                <a:lnTo>
                  <a:pt x="61886" y="51509"/>
                </a:lnTo>
                <a:lnTo>
                  <a:pt x="61508" y="52452"/>
                </a:lnTo>
                <a:lnTo>
                  <a:pt x="60848" y="53584"/>
                </a:lnTo>
                <a:lnTo>
                  <a:pt x="59622" y="55565"/>
                </a:lnTo>
                <a:lnTo>
                  <a:pt x="60376" y="54528"/>
                </a:lnTo>
                <a:lnTo>
                  <a:pt x="60942" y="53678"/>
                </a:lnTo>
                <a:lnTo>
                  <a:pt x="61980" y="51792"/>
                </a:lnTo>
                <a:lnTo>
                  <a:pt x="61886" y="51886"/>
                </a:lnTo>
                <a:lnTo>
                  <a:pt x="61886" y="51697"/>
                </a:lnTo>
                <a:lnTo>
                  <a:pt x="62169" y="51037"/>
                </a:lnTo>
                <a:lnTo>
                  <a:pt x="62735" y="49999"/>
                </a:lnTo>
                <a:lnTo>
                  <a:pt x="61508" y="51603"/>
                </a:lnTo>
                <a:lnTo>
                  <a:pt x="61603" y="51037"/>
                </a:lnTo>
                <a:lnTo>
                  <a:pt x="61697" y="50377"/>
                </a:lnTo>
                <a:lnTo>
                  <a:pt x="62169" y="48962"/>
                </a:lnTo>
                <a:lnTo>
                  <a:pt x="62829" y="47358"/>
                </a:lnTo>
                <a:lnTo>
                  <a:pt x="63678" y="45565"/>
                </a:lnTo>
                <a:lnTo>
                  <a:pt x="65376" y="42169"/>
                </a:lnTo>
                <a:lnTo>
                  <a:pt x="66131" y="40660"/>
                </a:lnTo>
                <a:lnTo>
                  <a:pt x="66697" y="39339"/>
                </a:lnTo>
                <a:lnTo>
                  <a:pt x="66603" y="39528"/>
                </a:lnTo>
                <a:lnTo>
                  <a:pt x="66697" y="39056"/>
                </a:lnTo>
                <a:lnTo>
                  <a:pt x="66791" y="38962"/>
                </a:lnTo>
                <a:lnTo>
                  <a:pt x="66791" y="39056"/>
                </a:lnTo>
                <a:lnTo>
                  <a:pt x="66886" y="38584"/>
                </a:lnTo>
                <a:lnTo>
                  <a:pt x="66791" y="38867"/>
                </a:lnTo>
                <a:lnTo>
                  <a:pt x="66980" y="38207"/>
                </a:lnTo>
                <a:lnTo>
                  <a:pt x="67169" y="37264"/>
                </a:lnTo>
                <a:lnTo>
                  <a:pt x="67263" y="36415"/>
                </a:lnTo>
                <a:lnTo>
                  <a:pt x="67357" y="36509"/>
                </a:lnTo>
                <a:lnTo>
                  <a:pt x="67452" y="36509"/>
                </a:lnTo>
                <a:lnTo>
                  <a:pt x="67546" y="35943"/>
                </a:lnTo>
                <a:lnTo>
                  <a:pt x="67546" y="34811"/>
                </a:lnTo>
                <a:lnTo>
                  <a:pt x="67640" y="31037"/>
                </a:lnTo>
                <a:lnTo>
                  <a:pt x="67640" y="28490"/>
                </a:lnTo>
                <a:lnTo>
                  <a:pt x="67546" y="27736"/>
                </a:lnTo>
                <a:lnTo>
                  <a:pt x="67546" y="27547"/>
                </a:lnTo>
                <a:lnTo>
                  <a:pt x="67452" y="27547"/>
                </a:lnTo>
                <a:lnTo>
                  <a:pt x="67074" y="26792"/>
                </a:lnTo>
                <a:lnTo>
                  <a:pt x="66791" y="25660"/>
                </a:lnTo>
                <a:lnTo>
                  <a:pt x="66508" y="24528"/>
                </a:lnTo>
                <a:lnTo>
                  <a:pt x="66414" y="23585"/>
                </a:lnTo>
                <a:lnTo>
                  <a:pt x="66320" y="23679"/>
                </a:lnTo>
                <a:lnTo>
                  <a:pt x="66320" y="23490"/>
                </a:lnTo>
                <a:lnTo>
                  <a:pt x="65942" y="22924"/>
                </a:lnTo>
                <a:lnTo>
                  <a:pt x="65565" y="22358"/>
                </a:lnTo>
                <a:lnTo>
                  <a:pt x="64527" y="21132"/>
                </a:lnTo>
                <a:lnTo>
                  <a:pt x="63584" y="19906"/>
                </a:lnTo>
                <a:lnTo>
                  <a:pt x="63207" y="19340"/>
                </a:lnTo>
                <a:lnTo>
                  <a:pt x="63018" y="18774"/>
                </a:lnTo>
                <a:lnTo>
                  <a:pt x="63112" y="18962"/>
                </a:lnTo>
                <a:lnTo>
                  <a:pt x="63301" y="19057"/>
                </a:lnTo>
                <a:lnTo>
                  <a:pt x="63301" y="19057"/>
                </a:lnTo>
                <a:lnTo>
                  <a:pt x="63207" y="18868"/>
                </a:lnTo>
                <a:lnTo>
                  <a:pt x="62923" y="18491"/>
                </a:lnTo>
                <a:lnTo>
                  <a:pt x="61980" y="17453"/>
                </a:lnTo>
                <a:lnTo>
                  <a:pt x="61037" y="16509"/>
                </a:lnTo>
                <a:lnTo>
                  <a:pt x="61037" y="16698"/>
                </a:lnTo>
                <a:lnTo>
                  <a:pt x="61037" y="16887"/>
                </a:lnTo>
                <a:lnTo>
                  <a:pt x="60093" y="15943"/>
                </a:lnTo>
                <a:lnTo>
                  <a:pt x="60376" y="16321"/>
                </a:lnTo>
                <a:lnTo>
                  <a:pt x="59527" y="15377"/>
                </a:lnTo>
                <a:lnTo>
                  <a:pt x="59056" y="14906"/>
                </a:lnTo>
                <a:lnTo>
                  <a:pt x="59244" y="14906"/>
                </a:lnTo>
                <a:lnTo>
                  <a:pt x="59905" y="15472"/>
                </a:lnTo>
                <a:lnTo>
                  <a:pt x="59905" y="15472"/>
                </a:lnTo>
                <a:lnTo>
                  <a:pt x="57641" y="13396"/>
                </a:lnTo>
                <a:lnTo>
                  <a:pt x="58112" y="13868"/>
                </a:lnTo>
                <a:lnTo>
                  <a:pt x="56886" y="13019"/>
                </a:lnTo>
                <a:lnTo>
                  <a:pt x="55754" y="12453"/>
                </a:lnTo>
                <a:lnTo>
                  <a:pt x="56603" y="13113"/>
                </a:lnTo>
                <a:lnTo>
                  <a:pt x="57452" y="13774"/>
                </a:lnTo>
                <a:lnTo>
                  <a:pt x="58961" y="15283"/>
                </a:lnTo>
                <a:lnTo>
                  <a:pt x="60376" y="16604"/>
                </a:lnTo>
                <a:lnTo>
                  <a:pt x="61225" y="17264"/>
                </a:lnTo>
                <a:lnTo>
                  <a:pt x="62074" y="17925"/>
                </a:lnTo>
                <a:lnTo>
                  <a:pt x="62074" y="17925"/>
                </a:lnTo>
                <a:lnTo>
                  <a:pt x="61414" y="17547"/>
                </a:lnTo>
                <a:lnTo>
                  <a:pt x="60659" y="16981"/>
                </a:lnTo>
                <a:lnTo>
                  <a:pt x="60754" y="17264"/>
                </a:lnTo>
                <a:lnTo>
                  <a:pt x="60942" y="17642"/>
                </a:lnTo>
                <a:lnTo>
                  <a:pt x="61980" y="19151"/>
                </a:lnTo>
                <a:lnTo>
                  <a:pt x="63301" y="20943"/>
                </a:lnTo>
                <a:lnTo>
                  <a:pt x="63207" y="20943"/>
                </a:lnTo>
                <a:lnTo>
                  <a:pt x="63395" y="21038"/>
                </a:lnTo>
                <a:lnTo>
                  <a:pt x="63490" y="21321"/>
                </a:lnTo>
                <a:lnTo>
                  <a:pt x="63678" y="21604"/>
                </a:lnTo>
                <a:lnTo>
                  <a:pt x="63773" y="21698"/>
                </a:lnTo>
                <a:lnTo>
                  <a:pt x="63584" y="21321"/>
                </a:lnTo>
                <a:lnTo>
                  <a:pt x="63584" y="21321"/>
                </a:lnTo>
                <a:lnTo>
                  <a:pt x="64244" y="22170"/>
                </a:lnTo>
                <a:lnTo>
                  <a:pt x="64716" y="22641"/>
                </a:lnTo>
                <a:lnTo>
                  <a:pt x="64905" y="22830"/>
                </a:lnTo>
                <a:lnTo>
                  <a:pt x="64999" y="22830"/>
                </a:lnTo>
                <a:lnTo>
                  <a:pt x="64999" y="22641"/>
                </a:lnTo>
                <a:lnTo>
                  <a:pt x="64905" y="22358"/>
                </a:lnTo>
                <a:lnTo>
                  <a:pt x="65282" y="23207"/>
                </a:lnTo>
                <a:lnTo>
                  <a:pt x="65565" y="24056"/>
                </a:lnTo>
                <a:lnTo>
                  <a:pt x="66225" y="25943"/>
                </a:lnTo>
                <a:lnTo>
                  <a:pt x="66697" y="27830"/>
                </a:lnTo>
                <a:lnTo>
                  <a:pt x="66886" y="28490"/>
                </a:lnTo>
                <a:lnTo>
                  <a:pt x="66980" y="28868"/>
                </a:lnTo>
                <a:lnTo>
                  <a:pt x="66886" y="28962"/>
                </a:lnTo>
                <a:lnTo>
                  <a:pt x="66697" y="28679"/>
                </a:lnTo>
                <a:lnTo>
                  <a:pt x="66697" y="29245"/>
                </a:lnTo>
                <a:lnTo>
                  <a:pt x="66791" y="29905"/>
                </a:lnTo>
                <a:lnTo>
                  <a:pt x="66886" y="29905"/>
                </a:lnTo>
                <a:lnTo>
                  <a:pt x="66886" y="30094"/>
                </a:lnTo>
                <a:lnTo>
                  <a:pt x="66886" y="30566"/>
                </a:lnTo>
                <a:lnTo>
                  <a:pt x="66697" y="30377"/>
                </a:lnTo>
                <a:lnTo>
                  <a:pt x="66603" y="30188"/>
                </a:lnTo>
                <a:lnTo>
                  <a:pt x="66603" y="30094"/>
                </a:lnTo>
                <a:lnTo>
                  <a:pt x="66697" y="29905"/>
                </a:lnTo>
                <a:lnTo>
                  <a:pt x="66508" y="28679"/>
                </a:lnTo>
                <a:lnTo>
                  <a:pt x="66225" y="27358"/>
                </a:lnTo>
                <a:lnTo>
                  <a:pt x="66603" y="30283"/>
                </a:lnTo>
                <a:lnTo>
                  <a:pt x="66697" y="31792"/>
                </a:lnTo>
                <a:lnTo>
                  <a:pt x="66697" y="33302"/>
                </a:lnTo>
                <a:lnTo>
                  <a:pt x="66603" y="34717"/>
                </a:lnTo>
                <a:lnTo>
                  <a:pt x="66414" y="36226"/>
                </a:lnTo>
                <a:lnTo>
                  <a:pt x="66131" y="37547"/>
                </a:lnTo>
                <a:lnTo>
                  <a:pt x="65659" y="38962"/>
                </a:lnTo>
                <a:lnTo>
                  <a:pt x="65848" y="38584"/>
                </a:lnTo>
                <a:lnTo>
                  <a:pt x="65942" y="38584"/>
                </a:lnTo>
                <a:lnTo>
                  <a:pt x="65848" y="39245"/>
                </a:lnTo>
                <a:lnTo>
                  <a:pt x="65565" y="40188"/>
                </a:lnTo>
                <a:lnTo>
                  <a:pt x="65471" y="40471"/>
                </a:lnTo>
                <a:lnTo>
                  <a:pt x="65282" y="40660"/>
                </a:lnTo>
                <a:lnTo>
                  <a:pt x="65282" y="40566"/>
                </a:lnTo>
                <a:lnTo>
                  <a:pt x="65093" y="41132"/>
                </a:lnTo>
                <a:lnTo>
                  <a:pt x="64433" y="43018"/>
                </a:lnTo>
                <a:lnTo>
                  <a:pt x="63678" y="45282"/>
                </a:lnTo>
                <a:lnTo>
                  <a:pt x="62735" y="47264"/>
                </a:lnTo>
                <a:lnTo>
                  <a:pt x="61697" y="49056"/>
                </a:lnTo>
                <a:lnTo>
                  <a:pt x="60659" y="50943"/>
                </a:lnTo>
                <a:lnTo>
                  <a:pt x="59433" y="52735"/>
                </a:lnTo>
                <a:lnTo>
                  <a:pt x="58207" y="54433"/>
                </a:lnTo>
                <a:lnTo>
                  <a:pt x="56886" y="56037"/>
                </a:lnTo>
                <a:lnTo>
                  <a:pt x="55376" y="57641"/>
                </a:lnTo>
                <a:lnTo>
                  <a:pt x="53867" y="59150"/>
                </a:lnTo>
                <a:lnTo>
                  <a:pt x="52169" y="60376"/>
                </a:lnTo>
                <a:lnTo>
                  <a:pt x="48961" y="62452"/>
                </a:lnTo>
                <a:lnTo>
                  <a:pt x="44528" y="65282"/>
                </a:lnTo>
                <a:lnTo>
                  <a:pt x="44622" y="65188"/>
                </a:lnTo>
                <a:lnTo>
                  <a:pt x="44716" y="65093"/>
                </a:lnTo>
                <a:lnTo>
                  <a:pt x="45094" y="64810"/>
                </a:lnTo>
                <a:lnTo>
                  <a:pt x="45660" y="64527"/>
                </a:lnTo>
                <a:lnTo>
                  <a:pt x="43867" y="65376"/>
                </a:lnTo>
                <a:lnTo>
                  <a:pt x="43113" y="65754"/>
                </a:lnTo>
                <a:lnTo>
                  <a:pt x="42924" y="65754"/>
                </a:lnTo>
                <a:lnTo>
                  <a:pt x="43113" y="65659"/>
                </a:lnTo>
                <a:lnTo>
                  <a:pt x="41603" y="66037"/>
                </a:lnTo>
                <a:lnTo>
                  <a:pt x="39999" y="66320"/>
                </a:lnTo>
                <a:lnTo>
                  <a:pt x="38396" y="66508"/>
                </a:lnTo>
                <a:lnTo>
                  <a:pt x="36792" y="66697"/>
                </a:lnTo>
                <a:lnTo>
                  <a:pt x="33584" y="66980"/>
                </a:lnTo>
                <a:lnTo>
                  <a:pt x="32169" y="67169"/>
                </a:lnTo>
                <a:lnTo>
                  <a:pt x="30754" y="67357"/>
                </a:lnTo>
                <a:lnTo>
                  <a:pt x="30094" y="67357"/>
                </a:lnTo>
                <a:lnTo>
                  <a:pt x="29339" y="67263"/>
                </a:lnTo>
                <a:lnTo>
                  <a:pt x="27830" y="66886"/>
                </a:lnTo>
                <a:lnTo>
                  <a:pt x="26415" y="66508"/>
                </a:lnTo>
                <a:lnTo>
                  <a:pt x="25754" y="66414"/>
                </a:lnTo>
                <a:lnTo>
                  <a:pt x="25094" y="66414"/>
                </a:lnTo>
                <a:lnTo>
                  <a:pt x="25566" y="66980"/>
                </a:lnTo>
                <a:lnTo>
                  <a:pt x="25471" y="67074"/>
                </a:lnTo>
                <a:lnTo>
                  <a:pt x="25188" y="66980"/>
                </a:lnTo>
                <a:lnTo>
                  <a:pt x="24339" y="66791"/>
                </a:lnTo>
                <a:lnTo>
                  <a:pt x="23773" y="66508"/>
                </a:lnTo>
                <a:lnTo>
                  <a:pt x="24245" y="66414"/>
                </a:lnTo>
                <a:lnTo>
                  <a:pt x="24717" y="66603"/>
                </a:lnTo>
                <a:lnTo>
                  <a:pt x="24811" y="66414"/>
                </a:lnTo>
                <a:lnTo>
                  <a:pt x="24811" y="66320"/>
                </a:lnTo>
                <a:lnTo>
                  <a:pt x="24717" y="66225"/>
                </a:lnTo>
                <a:lnTo>
                  <a:pt x="24528" y="66131"/>
                </a:lnTo>
                <a:lnTo>
                  <a:pt x="24151" y="66225"/>
                </a:lnTo>
                <a:lnTo>
                  <a:pt x="23679" y="66320"/>
                </a:lnTo>
                <a:lnTo>
                  <a:pt x="23018" y="66414"/>
                </a:lnTo>
                <a:lnTo>
                  <a:pt x="23490" y="66225"/>
                </a:lnTo>
                <a:lnTo>
                  <a:pt x="22075" y="65942"/>
                </a:lnTo>
                <a:lnTo>
                  <a:pt x="20943" y="65659"/>
                </a:lnTo>
                <a:lnTo>
                  <a:pt x="20000" y="65282"/>
                </a:lnTo>
                <a:lnTo>
                  <a:pt x="19056" y="64810"/>
                </a:lnTo>
                <a:lnTo>
                  <a:pt x="19056" y="64810"/>
                </a:lnTo>
                <a:lnTo>
                  <a:pt x="19717" y="64999"/>
                </a:lnTo>
                <a:lnTo>
                  <a:pt x="19151" y="64716"/>
                </a:lnTo>
                <a:lnTo>
                  <a:pt x="18962" y="64810"/>
                </a:lnTo>
                <a:lnTo>
                  <a:pt x="19151" y="64905"/>
                </a:lnTo>
                <a:lnTo>
                  <a:pt x="18490" y="64905"/>
                </a:lnTo>
                <a:lnTo>
                  <a:pt x="17830" y="64716"/>
                </a:lnTo>
                <a:lnTo>
                  <a:pt x="17264" y="64527"/>
                </a:lnTo>
                <a:lnTo>
                  <a:pt x="16698" y="64150"/>
                </a:lnTo>
                <a:lnTo>
                  <a:pt x="16981" y="64056"/>
                </a:lnTo>
                <a:lnTo>
                  <a:pt x="17264" y="64150"/>
                </a:lnTo>
                <a:lnTo>
                  <a:pt x="17264" y="64150"/>
                </a:lnTo>
                <a:lnTo>
                  <a:pt x="15188" y="63207"/>
                </a:lnTo>
                <a:lnTo>
                  <a:pt x="14622" y="62829"/>
                </a:lnTo>
                <a:lnTo>
                  <a:pt x="14717" y="62924"/>
                </a:lnTo>
                <a:lnTo>
                  <a:pt x="13773" y="62546"/>
                </a:lnTo>
                <a:lnTo>
                  <a:pt x="12924" y="62075"/>
                </a:lnTo>
                <a:lnTo>
                  <a:pt x="12358" y="61697"/>
                </a:lnTo>
                <a:lnTo>
                  <a:pt x="12264" y="61508"/>
                </a:lnTo>
                <a:lnTo>
                  <a:pt x="12170" y="61320"/>
                </a:lnTo>
                <a:lnTo>
                  <a:pt x="11698" y="60942"/>
                </a:lnTo>
                <a:lnTo>
                  <a:pt x="11132" y="60471"/>
                </a:lnTo>
                <a:lnTo>
                  <a:pt x="9906" y="59244"/>
                </a:lnTo>
                <a:lnTo>
                  <a:pt x="9906" y="59244"/>
                </a:lnTo>
                <a:lnTo>
                  <a:pt x="10566" y="59527"/>
                </a:lnTo>
                <a:lnTo>
                  <a:pt x="9434" y="58584"/>
                </a:lnTo>
                <a:lnTo>
                  <a:pt x="8207" y="57546"/>
                </a:lnTo>
                <a:lnTo>
                  <a:pt x="7547" y="56886"/>
                </a:lnTo>
                <a:lnTo>
                  <a:pt x="6981" y="56131"/>
                </a:lnTo>
                <a:lnTo>
                  <a:pt x="6226" y="55094"/>
                </a:lnTo>
                <a:lnTo>
                  <a:pt x="6415" y="55377"/>
                </a:lnTo>
                <a:lnTo>
                  <a:pt x="6038" y="54905"/>
                </a:lnTo>
                <a:lnTo>
                  <a:pt x="5472" y="54244"/>
                </a:lnTo>
                <a:lnTo>
                  <a:pt x="5283" y="53961"/>
                </a:lnTo>
                <a:lnTo>
                  <a:pt x="5094" y="53867"/>
                </a:lnTo>
                <a:lnTo>
                  <a:pt x="5377" y="54622"/>
                </a:lnTo>
                <a:lnTo>
                  <a:pt x="5849" y="55282"/>
                </a:lnTo>
                <a:lnTo>
                  <a:pt x="6321" y="55943"/>
                </a:lnTo>
                <a:lnTo>
                  <a:pt x="6698" y="56603"/>
                </a:lnTo>
                <a:lnTo>
                  <a:pt x="6226" y="56226"/>
                </a:lnTo>
                <a:lnTo>
                  <a:pt x="5943" y="55848"/>
                </a:lnTo>
                <a:lnTo>
                  <a:pt x="6038" y="56037"/>
                </a:lnTo>
                <a:lnTo>
                  <a:pt x="5943" y="55943"/>
                </a:lnTo>
                <a:lnTo>
                  <a:pt x="5377" y="55188"/>
                </a:lnTo>
                <a:lnTo>
                  <a:pt x="5000" y="54716"/>
                </a:lnTo>
                <a:lnTo>
                  <a:pt x="4717" y="54150"/>
                </a:lnTo>
                <a:lnTo>
                  <a:pt x="4528" y="53678"/>
                </a:lnTo>
                <a:lnTo>
                  <a:pt x="4528" y="53584"/>
                </a:lnTo>
                <a:lnTo>
                  <a:pt x="4623" y="53395"/>
                </a:lnTo>
                <a:lnTo>
                  <a:pt x="5094" y="54244"/>
                </a:lnTo>
                <a:lnTo>
                  <a:pt x="4717" y="53301"/>
                </a:lnTo>
                <a:lnTo>
                  <a:pt x="4528" y="53018"/>
                </a:lnTo>
                <a:lnTo>
                  <a:pt x="4151" y="52263"/>
                </a:lnTo>
                <a:lnTo>
                  <a:pt x="4151" y="52169"/>
                </a:lnTo>
                <a:lnTo>
                  <a:pt x="3774" y="51509"/>
                </a:lnTo>
                <a:lnTo>
                  <a:pt x="3396" y="50660"/>
                </a:lnTo>
                <a:lnTo>
                  <a:pt x="3585" y="51603"/>
                </a:lnTo>
                <a:lnTo>
                  <a:pt x="3396" y="51226"/>
                </a:lnTo>
                <a:lnTo>
                  <a:pt x="3208" y="50848"/>
                </a:lnTo>
                <a:lnTo>
                  <a:pt x="3208" y="50471"/>
                </a:lnTo>
                <a:lnTo>
                  <a:pt x="3208" y="50094"/>
                </a:lnTo>
                <a:lnTo>
                  <a:pt x="3585" y="50754"/>
                </a:lnTo>
                <a:lnTo>
                  <a:pt x="3868" y="51509"/>
                </a:lnTo>
                <a:lnTo>
                  <a:pt x="3868" y="51509"/>
                </a:lnTo>
                <a:lnTo>
                  <a:pt x="3208" y="49528"/>
                </a:lnTo>
                <a:lnTo>
                  <a:pt x="3208" y="49528"/>
                </a:lnTo>
                <a:lnTo>
                  <a:pt x="3868" y="50754"/>
                </a:lnTo>
                <a:lnTo>
                  <a:pt x="3208" y="48962"/>
                </a:lnTo>
                <a:lnTo>
                  <a:pt x="3585" y="49339"/>
                </a:lnTo>
                <a:lnTo>
                  <a:pt x="3774" y="49433"/>
                </a:lnTo>
                <a:lnTo>
                  <a:pt x="3962" y="49528"/>
                </a:lnTo>
                <a:lnTo>
                  <a:pt x="4057" y="49905"/>
                </a:lnTo>
                <a:lnTo>
                  <a:pt x="3868" y="48962"/>
                </a:lnTo>
                <a:lnTo>
                  <a:pt x="3491" y="47924"/>
                </a:lnTo>
                <a:lnTo>
                  <a:pt x="2641" y="45565"/>
                </a:lnTo>
                <a:lnTo>
                  <a:pt x="2170" y="43867"/>
                </a:lnTo>
                <a:lnTo>
                  <a:pt x="1698" y="41886"/>
                </a:lnTo>
                <a:lnTo>
                  <a:pt x="1698" y="41886"/>
                </a:lnTo>
                <a:lnTo>
                  <a:pt x="1887" y="42075"/>
                </a:lnTo>
                <a:lnTo>
                  <a:pt x="1981" y="41981"/>
                </a:lnTo>
                <a:lnTo>
                  <a:pt x="2075" y="42075"/>
                </a:lnTo>
                <a:lnTo>
                  <a:pt x="2264" y="42169"/>
                </a:lnTo>
                <a:lnTo>
                  <a:pt x="2170" y="40283"/>
                </a:lnTo>
                <a:lnTo>
                  <a:pt x="2075" y="38301"/>
                </a:lnTo>
                <a:lnTo>
                  <a:pt x="2170" y="36415"/>
                </a:lnTo>
                <a:lnTo>
                  <a:pt x="2358" y="35566"/>
                </a:lnTo>
                <a:lnTo>
                  <a:pt x="2453" y="34811"/>
                </a:lnTo>
                <a:lnTo>
                  <a:pt x="2830" y="32830"/>
                </a:lnTo>
                <a:lnTo>
                  <a:pt x="2830" y="33207"/>
                </a:lnTo>
                <a:lnTo>
                  <a:pt x="2924" y="33490"/>
                </a:lnTo>
                <a:lnTo>
                  <a:pt x="2924" y="32453"/>
                </a:lnTo>
                <a:lnTo>
                  <a:pt x="3019" y="31415"/>
                </a:lnTo>
                <a:lnTo>
                  <a:pt x="3396" y="29245"/>
                </a:lnTo>
                <a:lnTo>
                  <a:pt x="3868" y="27075"/>
                </a:lnTo>
                <a:lnTo>
                  <a:pt x="4623" y="25000"/>
                </a:lnTo>
                <a:lnTo>
                  <a:pt x="5566" y="22830"/>
                </a:lnTo>
                <a:lnTo>
                  <a:pt x="6604" y="20849"/>
                </a:lnTo>
                <a:lnTo>
                  <a:pt x="7830" y="18868"/>
                </a:lnTo>
                <a:lnTo>
                  <a:pt x="9151" y="16887"/>
                </a:lnTo>
                <a:lnTo>
                  <a:pt x="10566" y="15094"/>
                </a:lnTo>
                <a:lnTo>
                  <a:pt x="12075" y="13302"/>
                </a:lnTo>
                <a:lnTo>
                  <a:pt x="13773" y="11698"/>
                </a:lnTo>
                <a:lnTo>
                  <a:pt x="15377" y="10095"/>
                </a:lnTo>
                <a:lnTo>
                  <a:pt x="17170" y="8679"/>
                </a:lnTo>
                <a:lnTo>
                  <a:pt x="18962" y="7453"/>
                </a:lnTo>
                <a:lnTo>
                  <a:pt x="20754" y="6321"/>
                </a:lnTo>
                <a:lnTo>
                  <a:pt x="22547" y="5378"/>
                </a:lnTo>
                <a:lnTo>
                  <a:pt x="21603" y="6227"/>
                </a:lnTo>
                <a:lnTo>
                  <a:pt x="22641" y="5472"/>
                </a:lnTo>
                <a:lnTo>
                  <a:pt x="23302" y="5095"/>
                </a:lnTo>
                <a:lnTo>
                  <a:pt x="25377" y="4151"/>
                </a:lnTo>
                <a:lnTo>
                  <a:pt x="24811" y="4151"/>
                </a:lnTo>
                <a:lnTo>
                  <a:pt x="25660" y="3774"/>
                </a:lnTo>
                <a:lnTo>
                  <a:pt x="26886" y="3208"/>
                </a:lnTo>
                <a:lnTo>
                  <a:pt x="26603" y="3585"/>
                </a:lnTo>
                <a:lnTo>
                  <a:pt x="26886" y="3585"/>
                </a:lnTo>
                <a:lnTo>
                  <a:pt x="26886" y="3680"/>
                </a:lnTo>
                <a:lnTo>
                  <a:pt x="26792" y="3774"/>
                </a:lnTo>
                <a:lnTo>
                  <a:pt x="28301" y="3302"/>
                </a:lnTo>
                <a:lnTo>
                  <a:pt x="29622" y="2736"/>
                </a:lnTo>
                <a:lnTo>
                  <a:pt x="31037" y="2264"/>
                </a:lnTo>
                <a:lnTo>
                  <a:pt x="31792" y="2076"/>
                </a:lnTo>
                <a:lnTo>
                  <a:pt x="32641" y="1981"/>
                </a:lnTo>
                <a:lnTo>
                  <a:pt x="32547" y="2076"/>
                </a:lnTo>
                <a:lnTo>
                  <a:pt x="32924" y="1981"/>
                </a:lnTo>
                <a:lnTo>
                  <a:pt x="34245" y="1793"/>
                </a:lnTo>
                <a:lnTo>
                  <a:pt x="35848" y="1415"/>
                </a:lnTo>
                <a:lnTo>
                  <a:pt x="36981" y="1132"/>
                </a:lnTo>
                <a:lnTo>
                  <a:pt x="36981" y="1415"/>
                </a:lnTo>
                <a:lnTo>
                  <a:pt x="40943" y="1227"/>
                </a:lnTo>
                <a:lnTo>
                  <a:pt x="41509" y="1038"/>
                </a:lnTo>
                <a:lnTo>
                  <a:pt x="41697" y="1132"/>
                </a:lnTo>
                <a:lnTo>
                  <a:pt x="41509" y="1227"/>
                </a:lnTo>
                <a:lnTo>
                  <a:pt x="41320" y="1321"/>
                </a:lnTo>
                <a:lnTo>
                  <a:pt x="42263" y="1321"/>
                </a:lnTo>
                <a:lnTo>
                  <a:pt x="43113" y="1227"/>
                </a:lnTo>
                <a:lnTo>
                  <a:pt x="43396" y="1415"/>
                </a:lnTo>
                <a:lnTo>
                  <a:pt x="44056" y="1604"/>
                </a:lnTo>
                <a:lnTo>
                  <a:pt x="45943" y="2076"/>
                </a:lnTo>
                <a:lnTo>
                  <a:pt x="48018" y="2359"/>
                </a:lnTo>
                <a:lnTo>
                  <a:pt x="49622" y="2736"/>
                </a:lnTo>
                <a:lnTo>
                  <a:pt x="47641" y="1981"/>
                </a:lnTo>
                <a:lnTo>
                  <a:pt x="45282" y="1321"/>
                </a:lnTo>
                <a:lnTo>
                  <a:pt x="42735" y="755"/>
                </a:lnTo>
                <a:lnTo>
                  <a:pt x="40188" y="283"/>
                </a:lnTo>
                <a:lnTo>
                  <a:pt x="37735" y="95"/>
                </a:lnTo>
                <a:lnTo>
                  <a:pt x="35471" y="0"/>
                </a:lnTo>
                <a:close/>
              </a:path>
            </a:pathLst>
          </a:custGeom>
          <a:solidFill>
            <a:schemeClr val="tx2">
              <a:lumMod val="40000"/>
              <a:lumOff val="60000"/>
            </a:schemeClr>
          </a:solidFill>
          <a:ln>
            <a:noFill/>
          </a:ln>
        </p:spPr>
        <p:txBody>
          <a:bodyPr spcFirstLastPara="1" wrap="square" lIns="121892" tIns="121892" rIns="121892" bIns="121892" anchor="ctr" anchorCtr="0">
            <a:noAutofit/>
          </a:bodyPr>
          <a:lstStyle/>
          <a:p>
            <a:endParaRPr sz="2100">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3CF89219-E402-4CB9-9183-021F39040C3C}"/>
              </a:ext>
            </a:extLst>
          </p:cNvPr>
          <p:cNvPicPr>
            <a:picLocks noChangeAspect="1"/>
          </p:cNvPicPr>
          <p:nvPr/>
        </p:nvPicPr>
        <p:blipFill>
          <a:blip r:embed="rId3"/>
          <a:stretch>
            <a:fillRect/>
          </a:stretch>
        </p:blipFill>
        <p:spPr>
          <a:xfrm rot="21021822">
            <a:off x="162635" y="921551"/>
            <a:ext cx="1479620" cy="2053181"/>
          </a:xfrm>
          <a:prstGeom prst="rect">
            <a:avLst/>
          </a:prstGeom>
        </p:spPr>
      </p:pic>
      <p:pic>
        <p:nvPicPr>
          <p:cNvPr id="32" name="Picture 31">
            <a:extLst>
              <a:ext uri="{FF2B5EF4-FFF2-40B4-BE49-F238E27FC236}">
                <a16:creationId xmlns:a16="http://schemas.microsoft.com/office/drawing/2014/main" id="{F917BB93-E42E-4E86-AB4A-C25C7F6F6E0E}"/>
              </a:ext>
            </a:extLst>
          </p:cNvPr>
          <p:cNvPicPr>
            <a:picLocks noChangeAspect="1"/>
          </p:cNvPicPr>
          <p:nvPr/>
        </p:nvPicPr>
        <p:blipFill>
          <a:blip r:embed="rId4"/>
          <a:stretch>
            <a:fillRect/>
          </a:stretch>
        </p:blipFill>
        <p:spPr>
          <a:xfrm rot="514898">
            <a:off x="356747" y="2789259"/>
            <a:ext cx="1568644" cy="2187605"/>
          </a:xfrm>
          <a:prstGeom prst="rect">
            <a:avLst/>
          </a:prstGeom>
        </p:spPr>
      </p:pic>
    </p:spTree>
    <p:extLst>
      <p:ext uri="{BB962C8B-B14F-4D97-AF65-F5344CB8AC3E}">
        <p14:creationId xmlns:p14="http://schemas.microsoft.com/office/powerpoint/2010/main" val="2924750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0" grpId="0" animBg="1"/>
      <p:bldP spid="13" grpId="0" animBg="1"/>
      <p:bldP spid="17" grpId="0"/>
      <p:bldP spid="18" grpId="0" animBg="1"/>
      <p:bldP spid="20" grpId="0"/>
      <p:bldP spid="21" grpId="0"/>
      <p:bldP spid="23" grpId="0" animBg="1"/>
      <p:bldP spid="24" grpId="0"/>
      <p:bldP spid="28" grpId="0" animBg="1"/>
      <p:bldP spid="29" grpId="0"/>
      <p:bldP spid="30"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13607" y="482600"/>
            <a:ext cx="10515600" cy="1325563"/>
          </a:xfrm>
        </p:spPr>
        <p:txBody>
          <a:bodyPr>
            <a:normAutofit/>
          </a:bodyPr>
          <a:lstStyle/>
          <a:p>
            <a:pPr algn="ctr">
              <a:defRPr/>
            </a:pPr>
            <a:r>
              <a:rPr lang="en-US" altLang="en-US" sz="3200" b="1" dirty="0">
                <a:solidFill>
                  <a:srgbClr val="002060"/>
                </a:solidFill>
                <a:latin typeface="Arial" panose="020B0604020202020204" pitchFamily="34" charset="0"/>
                <a:cs typeface="Arial" panose="020B0604020202020204" pitchFamily="34" charset="0"/>
              </a:rPr>
              <a:t>CẤU TRÚC CỦA CHƯƠNG TRÌNH</a:t>
            </a:r>
            <a:br>
              <a:rPr lang="en-US" altLang="en-US" sz="3200" dirty="0">
                <a:solidFill>
                  <a:srgbClr val="002060"/>
                </a:solidFill>
                <a:latin typeface="Arial" panose="020B0604020202020204" pitchFamily="34" charset="0"/>
                <a:cs typeface="Arial" panose="020B0604020202020204" pitchFamily="34" charset="0"/>
              </a:rPr>
            </a:br>
            <a:endParaRPr lang="en-US" altLang="en-US" sz="3200" dirty="0">
              <a:solidFill>
                <a:srgbClr val="002060"/>
              </a:solidFill>
              <a:latin typeface="Arial" panose="020B0604020202020204" pitchFamily="34" charset="0"/>
              <a:cs typeface="Arial" panose="020B0604020202020204" pitchFamily="34" charset="0"/>
            </a:endParaRPr>
          </a:p>
        </p:txBody>
      </p:sp>
      <p:sp>
        <p:nvSpPr>
          <p:cNvPr id="7171" name="Content Placeholder 2"/>
          <p:cNvSpPr>
            <a:spLocks noGrp="1"/>
          </p:cNvSpPr>
          <p:nvPr>
            <p:ph idx="1"/>
          </p:nvPr>
        </p:nvSpPr>
        <p:spPr>
          <a:xfrm>
            <a:off x="762794" y="1498600"/>
            <a:ext cx="10666413" cy="4684712"/>
          </a:xfrm>
        </p:spPr>
        <p:txBody>
          <a:bodyPr>
            <a:noAutofit/>
          </a:bodyPr>
          <a:lstStyle/>
          <a:p>
            <a:pPr marL="0" indent="0" algn="just">
              <a:lnSpc>
                <a:spcPct val="125000"/>
              </a:lnSpc>
              <a:spcBef>
                <a:spcPts val="0"/>
              </a:spcBef>
              <a:buNone/>
            </a:pPr>
            <a:r>
              <a:rPr lang="en-US" altLang="en-US" sz="3200" dirty="0">
                <a:solidFill>
                  <a:srgbClr val="002060"/>
                </a:solidFill>
                <a:latin typeface="Arial (Body)"/>
                <a:cs typeface="Times New Roman" panose="02020603050405020304" pitchFamily="18" charset="0"/>
              </a:rPr>
              <a:t>     </a:t>
            </a:r>
            <a:r>
              <a:rPr lang="en-US" altLang="en-US" sz="3200" b="1" dirty="0">
                <a:solidFill>
                  <a:srgbClr val="002060"/>
                </a:solidFill>
                <a:latin typeface="Arial (Body)"/>
                <a:cs typeface="Times New Roman" panose="02020603050405020304" pitchFamily="18" charset="0"/>
              </a:rPr>
              <a:t>So </a:t>
            </a:r>
            <a:r>
              <a:rPr lang="en-US" altLang="en-US" sz="3200" b="1" dirty="0" err="1">
                <a:solidFill>
                  <a:srgbClr val="002060"/>
                </a:solidFill>
                <a:latin typeface="Arial (Body)"/>
                <a:cs typeface="Times New Roman" panose="02020603050405020304" pitchFamily="18" charset="0"/>
              </a:rPr>
              <a:t>sánh</a:t>
            </a:r>
            <a:r>
              <a:rPr lang="en-US" altLang="en-US" sz="3200" b="1" dirty="0">
                <a:solidFill>
                  <a:srgbClr val="002060"/>
                </a:solidFill>
                <a:latin typeface="Arial (Body)"/>
                <a:cs typeface="Times New Roman" panose="02020603050405020304" pitchFamily="18" charset="0"/>
              </a:rPr>
              <a:t> </a:t>
            </a:r>
            <a:r>
              <a:rPr lang="en-US" altLang="en-US" sz="3200" b="1" dirty="0" err="1">
                <a:solidFill>
                  <a:srgbClr val="002060"/>
                </a:solidFill>
                <a:latin typeface="Arial (Body)"/>
                <a:cs typeface="Times New Roman" panose="02020603050405020304" pitchFamily="18" charset="0"/>
              </a:rPr>
              <a:t>với</a:t>
            </a:r>
            <a:r>
              <a:rPr lang="en-US" altLang="en-US" sz="3200" b="1" dirty="0">
                <a:solidFill>
                  <a:srgbClr val="002060"/>
                </a:solidFill>
                <a:latin typeface="Arial (Body)"/>
                <a:cs typeface="Times New Roman" panose="02020603050405020304" pitchFamily="18" charset="0"/>
              </a:rPr>
              <a:t> </a:t>
            </a:r>
            <a:r>
              <a:rPr lang="en-US" altLang="en-US" sz="3200" b="1" dirty="0">
                <a:solidFill>
                  <a:srgbClr val="002060"/>
                </a:solidFill>
                <a:latin typeface="Arial" panose="020B0604020202020204" pitchFamily="34" charset="0"/>
                <a:cs typeface="Arial" panose="020B0604020202020204" pitchFamily="34" charset="0"/>
              </a:rPr>
              <a:t>CT 2006: </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CT ở </a:t>
            </a:r>
            <a:r>
              <a:rPr lang="en-US" altLang="en-US" sz="3200" dirty="0" err="1">
                <a:solidFill>
                  <a:srgbClr val="002060"/>
                </a:solidFill>
                <a:latin typeface="Arial" panose="020B0604020202020204" pitchFamily="34" charset="0"/>
                <a:cs typeface="Arial" panose="020B0604020202020204" pitchFamily="34" charset="0"/>
              </a:rPr>
              <a:t>tiểu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gồm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mạch</a:t>
            </a:r>
            <a:r>
              <a:rPr lang="en-US" altLang="en-US" sz="3200" dirty="0">
                <a:solidFill>
                  <a:srgbClr val="002060"/>
                </a:solidFill>
                <a:latin typeface="Arial" panose="020B0604020202020204" pitchFamily="34" charset="0"/>
                <a:cs typeface="Arial" panose="020B0604020202020204" pitchFamily="34" charset="0"/>
              </a:rPr>
              <a:t>: 1. </a:t>
            </a:r>
            <a:r>
              <a:rPr lang="en-US" altLang="en-US" sz="3200" dirty="0" err="1">
                <a:solidFill>
                  <a:srgbClr val="002060"/>
                </a:solidFill>
                <a:latin typeface="Arial" panose="020B0604020202020204" pitchFamily="34" charset="0"/>
                <a:cs typeface="Arial" panose="020B0604020202020204" pitchFamily="34" charset="0"/>
              </a:rPr>
              <a:t>Kiến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thức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Việt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Tập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 2. </a:t>
            </a:r>
            <a:r>
              <a:rPr lang="en-US" altLang="en-US" sz="3200" dirty="0" err="1">
                <a:solidFill>
                  <a:srgbClr val="002060"/>
                </a:solidFill>
                <a:latin typeface="Arial" panose="020B0604020202020204" pitchFamily="34" charset="0"/>
                <a:cs typeface="Arial" panose="020B0604020202020204" pitchFamily="34" charset="0"/>
              </a:rPr>
              <a:t>Kĩ</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năng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đọc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nghe</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nói</a:t>
            </a:r>
            <a:r>
              <a:rPr lang="en-US" altLang="en-US" sz="3200" dirty="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CT ở THCS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THPT </a:t>
            </a:r>
            <a:r>
              <a:rPr lang="en-US" altLang="en-US" sz="3200" dirty="0" err="1">
                <a:solidFill>
                  <a:srgbClr val="002060"/>
                </a:solidFill>
                <a:latin typeface="Arial" panose="020B0604020202020204" pitchFamily="34" charset="0"/>
                <a:cs typeface="Arial" panose="020B0604020202020204" pitchFamily="34" charset="0"/>
              </a:rPr>
              <a:t>thiết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kế</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theo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phân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môn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Tiếng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Việt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Tập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làm</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Văn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học</a:t>
            </a:r>
            <a:r>
              <a:rPr lang="en-US" alt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buNone/>
            </a:pP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Quy</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định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các</a:t>
            </a:r>
            <a:r>
              <a:rPr lang="en-US" altLang="en-US" sz="3200" dirty="0">
                <a:solidFill>
                  <a:srgbClr val="002060"/>
                </a:solidFill>
                <a:latin typeface="Arial" panose="020B0604020202020204" pitchFamily="34" charset="0"/>
                <a:cs typeface="Arial" panose="020B0604020202020204" pitchFamily="34" charset="0"/>
              </a:rPr>
              <a:t> VB </a:t>
            </a:r>
            <a:r>
              <a:rPr lang="en-US" altLang="en-US" sz="3200" dirty="0" err="1">
                <a:solidFill>
                  <a:srgbClr val="002060"/>
                </a:solidFill>
                <a:latin typeface="Arial" panose="020B0604020202020204" pitchFamily="34" charset="0"/>
                <a:cs typeface="Arial" panose="020B0604020202020204" pitchFamily="34" charset="0"/>
              </a:rPr>
              <a:t>cụ</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ở </a:t>
            </a:r>
            <a:r>
              <a:rPr lang="en-US" altLang="en-US" sz="3200" dirty="0" err="1">
                <a:solidFill>
                  <a:srgbClr val="002060"/>
                </a:solidFill>
                <a:latin typeface="Arial" panose="020B0604020202020204" pitchFamily="34" charset="0"/>
                <a:cs typeface="Arial" panose="020B0604020202020204" pitchFamily="34" charset="0"/>
              </a:rPr>
              <a:t>từng</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lớp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sắp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xếp</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theo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thể</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loại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và</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trình</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tự</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thời</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gian</a:t>
            </a:r>
            <a:r>
              <a:rPr lang="en-US" altLang="en-US" sz="3200" dirty="0">
                <a:solidFill>
                  <a:srgbClr val="002060"/>
                </a:solidFill>
                <a:latin typeface="Arial" panose="020B0604020202020204" pitchFamily="34" charset="0"/>
                <a:cs typeface="Arial" panose="020B0604020202020204" pitchFamily="34" charset="0"/>
              </a:rPr>
              <a:t>.</a:t>
            </a:r>
            <a:endParaRPr lang="en-US" alt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5080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6" y="0"/>
            <a:ext cx="12199186" cy="6858000"/>
          </a:xfrm>
          <a:prstGeom prst="rect">
            <a:avLst/>
          </a:prstGeom>
        </p:spPr>
      </p:pic>
    </p:spTree>
    <p:extLst>
      <p:ext uri="{BB962C8B-B14F-4D97-AF65-F5344CB8AC3E}">
        <p14:creationId xmlns:p14="http://schemas.microsoft.com/office/powerpoint/2010/main" val="26083106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6950" y="1195389"/>
            <a:ext cx="10471151" cy="4984751"/>
          </a:xfrm>
        </p:spPr>
        <p:txBody>
          <a:bodyPr>
            <a:normAutofit/>
          </a:bodyPr>
          <a:lstStyle/>
          <a:p>
            <a:pPr marL="0" indent="0">
              <a:lnSpc>
                <a:spcPct val="125000"/>
              </a:lnSpc>
              <a:spcBef>
                <a:spcPts val="0"/>
              </a:spcBef>
              <a:buNone/>
              <a:defRPr/>
            </a:pPr>
            <a:r>
              <a:rPr lang="en-US" sz="3467" b="1" dirty="0">
                <a:solidFill>
                  <a:srgbClr val="002060"/>
                </a:solidFill>
                <a:latin typeface="Arial" panose="020B0604020202020204" pitchFamily="34" charset="0"/>
                <a:cs typeface="Arial" panose="020B0604020202020204" pitchFamily="34" charset="0"/>
              </a:rPr>
              <a:t>ĐỌC</a:t>
            </a:r>
          </a:p>
          <a:p>
            <a:pPr marL="0" indent="0" algn="just">
              <a:lnSpc>
                <a:spcPct val="125000"/>
              </a:lnSpc>
              <a:spcBef>
                <a:spcPts val="0"/>
              </a:spcBef>
              <a:buNone/>
              <a:defRPr/>
            </a:pPr>
            <a:r>
              <a:rPr lang="en-US" sz="3200" dirty="0">
                <a:solidFill>
                  <a:srgbClr val="002060"/>
                </a:solidFill>
                <a:latin typeface="Arial" panose="020B0604020202020204" pitchFamily="34" charset="0"/>
                <a:cs typeface="Arial" panose="020B0604020202020204" pitchFamily="34" charset="0"/>
              </a:rPr>
              <a:t>1. YCCĐ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kĩ</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năng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nền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tảng</a:t>
            </a:r>
            <a:r>
              <a:rPr lang="en-US" sz="3200" dirty="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defRPr/>
            </a:pPr>
            <a:r>
              <a:rPr lang="en-US" sz="3200" dirty="0">
                <a:solidFill>
                  <a:srgbClr val="002060"/>
                </a:solidFill>
                <a:latin typeface="Arial" panose="020B0604020202020204" pitchFamily="34" charset="0"/>
                <a:cs typeface="Arial" panose="020B0604020202020204" pitchFamily="34" charset="0"/>
              </a:rPr>
              <a:t>2. YCCĐ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VB</a:t>
            </a:r>
          </a:p>
          <a:p>
            <a:pPr marL="0" indent="0" algn="just">
              <a:lnSpc>
                <a:spcPct val="125000"/>
              </a:lnSpc>
              <a:spcBef>
                <a:spcPts val="0"/>
              </a:spcBef>
              <a:buNone/>
              <a:defRPr/>
            </a:pPr>
            <a:r>
              <a:rPr lang="en-US" sz="3200" dirty="0">
                <a:solidFill>
                  <a:srgbClr val="002060"/>
                </a:solidFill>
                <a:latin typeface="Arial" panose="020B0604020202020204" pitchFamily="34" charset="0"/>
                <a:cs typeface="Arial" panose="020B0604020202020204" pitchFamily="34" charset="0"/>
              </a:rPr>
              <a:t>2.1. YCCĐ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loại</a:t>
            </a:r>
            <a:r>
              <a:rPr lang="en-US" sz="3200" dirty="0">
                <a:solidFill>
                  <a:srgbClr val="002060"/>
                </a:solidFill>
                <a:latin typeface="Arial" panose="020B0604020202020204" pitchFamily="34" charset="0"/>
                <a:cs typeface="Arial" panose="020B0604020202020204" pitchFamily="34" charset="0"/>
              </a:rPr>
              <a:t> VB </a:t>
            </a:r>
            <a:r>
              <a:rPr lang="en-US" sz="3200" dirty="0" err="1">
                <a:solidFill>
                  <a:srgbClr val="002060"/>
                </a:solidFill>
                <a:latin typeface="Arial" panose="020B0604020202020204" pitchFamily="34" charset="0"/>
                <a:cs typeface="Arial" panose="020B0604020202020204" pitchFamily="34" charset="0"/>
              </a:rPr>
              <a:t>văn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thể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loại</a:t>
            </a:r>
            <a:r>
              <a:rPr lang="en-US" sz="3200" dirty="0">
                <a:solidFill>
                  <a:srgbClr val="002060"/>
                </a:solidFill>
                <a:latin typeface="Arial" panose="020B0604020202020204" pitchFamily="34" charset="0"/>
                <a:cs typeface="Arial" panose="020B0604020202020204" pitchFamily="34" charset="0"/>
              </a:rPr>
              <a:t>)</a:t>
            </a:r>
          </a:p>
          <a:p>
            <a:pPr marL="0" indent="0" algn="just">
              <a:lnSpc>
                <a:spcPct val="125000"/>
              </a:lnSpc>
              <a:spcBef>
                <a:spcPts val="0"/>
              </a:spcBef>
              <a:buNone/>
              <a:defRPr/>
            </a:pPr>
            <a:r>
              <a:rPr lang="en-US" sz="3200" dirty="0">
                <a:solidFill>
                  <a:srgbClr val="002060"/>
                </a:solidFill>
                <a:latin typeface="Arial" panose="020B0604020202020204" pitchFamily="34" charset="0"/>
                <a:cs typeface="Arial" panose="020B0604020202020204" pitchFamily="34" charset="0"/>
              </a:rPr>
              <a:t>2.2. YCCĐ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loại</a:t>
            </a:r>
            <a:r>
              <a:rPr lang="en-US" sz="3200" dirty="0">
                <a:solidFill>
                  <a:srgbClr val="002060"/>
                </a:solidFill>
                <a:latin typeface="Arial" panose="020B0604020202020204" pitchFamily="34" charset="0"/>
                <a:cs typeface="Arial" panose="020B0604020202020204" pitchFamily="34" charset="0"/>
              </a:rPr>
              <a:t> VB </a:t>
            </a:r>
            <a:r>
              <a:rPr lang="en-US" sz="3200" dirty="0" err="1">
                <a:solidFill>
                  <a:srgbClr val="002060"/>
                </a:solidFill>
                <a:latin typeface="Arial" panose="020B0604020202020204" pitchFamily="34" charset="0"/>
                <a:cs typeface="Arial" panose="020B0604020202020204" pitchFamily="34" charset="0"/>
              </a:rPr>
              <a:t>nghị</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luận</a:t>
            </a:r>
            <a:endParaRPr lang="en-US" sz="3200" dirty="0">
              <a:solidFill>
                <a:srgbClr val="002060"/>
              </a:solidFill>
              <a:latin typeface="Arial" panose="020B0604020202020204" pitchFamily="34" charset="0"/>
              <a:cs typeface="Arial" panose="020B0604020202020204" pitchFamily="34" charset="0"/>
            </a:endParaRPr>
          </a:p>
          <a:p>
            <a:pPr marL="0" indent="0" algn="just">
              <a:lnSpc>
                <a:spcPct val="125000"/>
              </a:lnSpc>
              <a:spcBef>
                <a:spcPts val="0"/>
              </a:spcBef>
              <a:buNone/>
              <a:defRPr/>
            </a:pPr>
            <a:r>
              <a:rPr lang="en-US" sz="3200" dirty="0">
                <a:solidFill>
                  <a:srgbClr val="002060"/>
                </a:solidFill>
                <a:latin typeface="Arial" panose="020B0604020202020204" pitchFamily="34" charset="0"/>
                <a:cs typeface="Arial" panose="020B0604020202020204" pitchFamily="34" charset="0"/>
              </a:rPr>
              <a:t>2.3. YCCĐ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đọc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loại</a:t>
            </a:r>
            <a:r>
              <a:rPr lang="en-US" sz="3200" dirty="0">
                <a:solidFill>
                  <a:srgbClr val="002060"/>
                </a:solidFill>
                <a:latin typeface="Arial" panose="020B0604020202020204" pitchFamily="34" charset="0"/>
                <a:cs typeface="Arial" panose="020B0604020202020204" pitchFamily="34" charset="0"/>
              </a:rPr>
              <a:t> VB </a:t>
            </a:r>
            <a:r>
              <a:rPr lang="en-US" sz="3200" dirty="0" err="1">
                <a:solidFill>
                  <a:srgbClr val="002060"/>
                </a:solidFill>
                <a:latin typeface="Arial" panose="020B0604020202020204" pitchFamily="34" charset="0"/>
                <a:cs typeface="Arial" panose="020B0604020202020204" pitchFamily="34" charset="0"/>
              </a:rPr>
              <a:t>thông</a:t>
            </a:r>
            <a:r>
              <a:rPr lang="en-US" sz="3200" dirty="0">
                <a:solidFill>
                  <a:srgbClr val="002060"/>
                </a:solidFill>
                <a:latin typeface="Arial" panose="020B0604020202020204" pitchFamily="34" charset="0"/>
                <a:cs typeface="Arial" panose="020B0604020202020204" pitchFamily="34" charset="0"/>
              </a:rPr>
              <a:t> tin</a:t>
            </a:r>
          </a:p>
          <a:p>
            <a:pPr>
              <a:defRPr/>
            </a:pPr>
            <a:endParaRPr lang="en-US" sz="3200" dirty="0">
              <a:solidFill>
                <a:srgbClr val="002060"/>
              </a:solidFill>
            </a:endParaRPr>
          </a:p>
        </p:txBody>
      </p:sp>
    </p:spTree>
    <p:extLst>
      <p:ext uri="{BB962C8B-B14F-4D97-AF65-F5344CB8AC3E}">
        <p14:creationId xmlns:p14="http://schemas.microsoft.com/office/powerpoint/2010/main" val="29302489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4299</TotalTime>
  <Words>5207</Words>
  <Application>Microsoft Office PowerPoint</Application>
  <PresentationFormat>Widescreen</PresentationFormat>
  <Paragraphs>372</Paragraphs>
  <Slides>80</Slides>
  <Notes>19</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CẤU TRÚC CỦA CHƯƠNG TRÌNH </vt:lpstr>
      <vt:lpstr>CẤU TRÚC CỦA CHƯƠNG TRÌNH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345</cp:revision>
  <dcterms:created xsi:type="dcterms:W3CDTF">2021-01-29T05:16:25Z</dcterms:created>
  <dcterms:modified xsi:type="dcterms:W3CDTF">2023-06-06T13:52:24Z</dcterms:modified>
</cp:coreProperties>
</file>